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304" r:id="rId16"/>
    <p:sldId id="305" r:id="rId17"/>
    <p:sldId id="306" r:id="rId18"/>
    <p:sldId id="307" r:id="rId19"/>
    <p:sldId id="275" r:id="rId20"/>
    <p:sldId id="277" r:id="rId21"/>
    <p:sldId id="278" r:id="rId22"/>
    <p:sldId id="279" r:id="rId23"/>
    <p:sldId id="276" r:id="rId24"/>
    <p:sldId id="284" r:id="rId25"/>
    <p:sldId id="285" r:id="rId26"/>
    <p:sldId id="286" r:id="rId27"/>
    <p:sldId id="308" r:id="rId28"/>
    <p:sldId id="309" r:id="rId29"/>
    <p:sldId id="311" r:id="rId30"/>
    <p:sldId id="310" r:id="rId31"/>
    <p:sldId id="312" r:id="rId32"/>
    <p:sldId id="315" r:id="rId33"/>
    <p:sldId id="314" r:id="rId34"/>
    <p:sldId id="313" r:id="rId35"/>
    <p:sldId id="292" r:id="rId36"/>
    <p:sldId id="293" r:id="rId37"/>
    <p:sldId id="296" r:id="rId38"/>
    <p:sldId id="300" r:id="rId39"/>
    <p:sldId id="297" r:id="rId40"/>
    <p:sldId id="301" r:id="rId41"/>
    <p:sldId id="298" r:id="rId42"/>
    <p:sldId id="302" r:id="rId43"/>
    <p:sldId id="299" r:id="rId44"/>
    <p:sldId id="303" r:id="rId45"/>
    <p:sldId id="289" r:id="rId46"/>
    <p:sldId id="290" r:id="rId47"/>
    <p:sldId id="317" r:id="rId48"/>
    <p:sldId id="318" r:id="rId49"/>
    <p:sldId id="319" r:id="rId50"/>
    <p:sldId id="320" r:id="rId51"/>
    <p:sldId id="321" r:id="rId52"/>
    <p:sldId id="323" r:id="rId53"/>
    <p:sldId id="324" r:id="rId54"/>
    <p:sldId id="258" r:id="rId55"/>
    <p:sldId id="325" r:id="rId56"/>
    <p:sldId id="326" r:id="rId57"/>
    <p:sldId id="327" r:id="rId58"/>
    <p:sldId id="329" r:id="rId59"/>
    <p:sldId id="331" r:id="rId60"/>
    <p:sldId id="332" r:id="rId61"/>
    <p:sldId id="333" r:id="rId62"/>
    <p:sldId id="334" r:id="rId63"/>
    <p:sldId id="335" r:id="rId64"/>
    <p:sldId id="337" r:id="rId65"/>
    <p:sldId id="338" r:id="rId66"/>
    <p:sldId id="339" r:id="rId67"/>
    <p:sldId id="340" r:id="rId68"/>
    <p:sldId id="341" r:id="rId69"/>
    <p:sldId id="342" r:id="rId70"/>
    <p:sldId id="343" r:id="rId71"/>
    <p:sldId id="344" r:id="rId72"/>
    <p:sldId id="345" r:id="rId73"/>
    <p:sldId id="346" r:id="rId74"/>
    <p:sldId id="347" r:id="rId75"/>
    <p:sldId id="348" r:id="rId76"/>
    <p:sldId id="349" r:id="rId77"/>
    <p:sldId id="350" r:id="rId78"/>
    <p:sldId id="351" r:id="rId79"/>
    <p:sldId id="352" r:id="rId80"/>
    <p:sldId id="353" r:id="rId81"/>
    <p:sldId id="354" r:id="rId82"/>
    <p:sldId id="355" r:id="rId83"/>
    <p:sldId id="356" r:id="rId84"/>
    <p:sldId id="357" r:id="rId85"/>
    <p:sldId id="361" r:id="rId86"/>
    <p:sldId id="360" r:id="rId87"/>
    <p:sldId id="362" r:id="rId88"/>
    <p:sldId id="359" r:id="rId89"/>
    <p:sldId id="363" r:id="rId90"/>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oyecto Corea" initials="PC" lastIdx="44" clrIdx="0">
    <p:extLst>
      <p:ext uri="{19B8F6BF-5375-455C-9EA6-DF929625EA0E}">
        <p15:presenceInfo xmlns:p15="http://schemas.microsoft.com/office/powerpoint/2012/main" userId="77bbd56299152a4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B302"/>
    <a:srgbClr val="CCCC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04" autoAdjust="0"/>
    <p:restoredTop sz="94660"/>
  </p:normalViewPr>
  <p:slideViewPr>
    <p:cSldViewPr snapToGrid="0">
      <p:cViewPr varScale="1">
        <p:scale>
          <a:sx n="116" d="100"/>
          <a:sy n="116" d="100"/>
        </p:scale>
        <p:origin x="1824" y="102"/>
      </p:cViewPr>
      <p:guideLst>
        <p:guide orient="horz" pos="2160"/>
        <p:guide pos="2880"/>
      </p:guideLst>
    </p:cSldViewPr>
  </p:slideViewPr>
  <p:notesTextViewPr>
    <p:cViewPr>
      <p:scale>
        <a:sx n="1" d="1"/>
        <a:sy n="1" d="1"/>
      </p:scale>
      <p:origin x="0" y="0"/>
    </p:cViewPr>
  </p:notesTextViewPr>
  <p:sorterViewPr>
    <p:cViewPr>
      <p:scale>
        <a:sx n="66" d="100"/>
        <a:sy n="66" d="100"/>
      </p:scale>
      <p:origin x="0" y="73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3517415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3374522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1783317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3693950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2464718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4265544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8" name="Marcador de pie de página 7"/>
          <p:cNvSpPr>
            <a:spLocks noGrp="1"/>
          </p:cNvSpPr>
          <p:nvPr>
            <p:ph type="ftr" sz="quarter" idx="11"/>
          </p:nvPr>
        </p:nvSpPr>
        <p:spPr/>
        <p:txBody>
          <a:bodyPr/>
          <a:lstStyle/>
          <a:p>
            <a:endParaRPr lang="es-CO" dirty="0"/>
          </a:p>
        </p:txBody>
      </p:sp>
      <p:sp>
        <p:nvSpPr>
          <p:cNvPr id="9" name="Marcador de número de diapositiva 8"/>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2968363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4" name="Marcador de pie de página 3"/>
          <p:cNvSpPr>
            <a:spLocks noGrp="1"/>
          </p:cNvSpPr>
          <p:nvPr>
            <p:ph type="ftr" sz="quarter" idx="11"/>
          </p:nvPr>
        </p:nvSpPr>
        <p:spPr/>
        <p:txBody>
          <a:bodyPr/>
          <a:lstStyle/>
          <a:p>
            <a:endParaRPr lang="es-CO" dirty="0"/>
          </a:p>
        </p:txBody>
      </p:sp>
      <p:sp>
        <p:nvSpPr>
          <p:cNvPr id="5" name="Marcador de número de diapositiva 4"/>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3591162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3" name="Marcador de pie de página 2"/>
          <p:cNvSpPr>
            <a:spLocks noGrp="1"/>
          </p:cNvSpPr>
          <p:nvPr>
            <p:ph type="ftr" sz="quarter" idx="11"/>
          </p:nvPr>
        </p:nvSpPr>
        <p:spPr/>
        <p:txBody>
          <a:bodyPr/>
          <a:lstStyle/>
          <a:p>
            <a:endParaRPr lang="es-CO" dirty="0"/>
          </a:p>
        </p:txBody>
      </p:sp>
      <p:sp>
        <p:nvSpPr>
          <p:cNvPr id="4" name="Marcador de número de diapositiva 3"/>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3920472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2146681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CO" dirty="0"/>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23E0FD9-4F61-4771-8678-D1C4531CF6A3}" type="datetimeFigureOut">
              <a:rPr lang="es-CO" smtClean="0"/>
              <a:t>01/10/2014</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FC7868C6-6B1B-4619-A37A-AB805F5C2E48}" type="slidenum">
              <a:rPr lang="es-CO" smtClean="0"/>
              <a:t>‹Nº›</a:t>
            </a:fld>
            <a:endParaRPr lang="es-CO" dirty="0"/>
          </a:p>
        </p:txBody>
      </p:sp>
    </p:spTree>
    <p:extLst>
      <p:ext uri="{BB962C8B-B14F-4D97-AF65-F5344CB8AC3E}">
        <p14:creationId xmlns:p14="http://schemas.microsoft.com/office/powerpoint/2010/main" val="1142662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23E0FD9-4F61-4771-8678-D1C4531CF6A3}" type="datetimeFigureOut">
              <a:rPr lang="es-CO" smtClean="0"/>
              <a:t>01/10/2014</a:t>
            </a:fld>
            <a:endParaRPr lang="es-CO" dirty="0"/>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CO" dirty="0"/>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C7868C6-6B1B-4619-A37A-AB805F5C2E48}" type="slidenum">
              <a:rPr lang="es-CO" smtClean="0"/>
              <a:t>‹Nº›</a:t>
            </a:fld>
            <a:endParaRPr lang="es-CO" dirty="0"/>
          </a:p>
        </p:txBody>
      </p:sp>
    </p:spTree>
    <p:extLst>
      <p:ext uri="{BB962C8B-B14F-4D97-AF65-F5344CB8AC3E}">
        <p14:creationId xmlns:p14="http://schemas.microsoft.com/office/powerpoint/2010/main" val="2488018223"/>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audio" Target="../media/audio1.wav"/><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audio" Target="../media/audio1.wav"/><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audio" Target="../media/audio1.wav"/><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6.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5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54.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5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38.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68.png"/><Relationship Id="rId4" Type="http://schemas.microsoft.com/office/2007/relationships/hdphoto" Target="../media/hdphoto2.wdp"/></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9.png"/><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70.png"/><Relationship Id="rId4" Type="http://schemas.microsoft.com/office/2007/relationships/hdphoto" Target="../media/hdphoto4.wdp"/></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6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37.pn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74.png"/><Relationship Id="rId4" Type="http://schemas.microsoft.com/office/2007/relationships/hdphoto" Target="../media/hdphoto6.wdp"/></Relationships>
</file>

<file path=ppt/slides/_rels/slide6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6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6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6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7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7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microsoft.com/office/2007/relationships/hdphoto" Target="../media/hdphoto10.wdp"/><Relationship Id="rId13"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79.png"/><Relationship Id="rId12" Type="http://schemas.microsoft.com/office/2007/relationships/hdphoto" Target="../media/hdphoto12.wdp"/><Relationship Id="rId2" Type="http://schemas.openxmlformats.org/officeDocument/2006/relationships/image" Target="../media/image38.png"/><Relationship Id="rId1" Type="http://schemas.openxmlformats.org/officeDocument/2006/relationships/slideLayout" Target="../slideLayouts/slideLayout7.xml"/><Relationship Id="rId6" Type="http://schemas.microsoft.com/office/2007/relationships/hdphoto" Target="../media/hdphoto9.wdp"/><Relationship Id="rId11" Type="http://schemas.openxmlformats.org/officeDocument/2006/relationships/image" Target="../media/image81.png"/><Relationship Id="rId5" Type="http://schemas.openxmlformats.org/officeDocument/2006/relationships/image" Target="../media/image78.png"/><Relationship Id="rId10" Type="http://schemas.microsoft.com/office/2007/relationships/hdphoto" Target="../media/hdphoto11.wdp"/><Relationship Id="rId4" Type="http://schemas.microsoft.com/office/2007/relationships/hdphoto" Target="../media/hdphoto8.wdp"/><Relationship Id="rId9" Type="http://schemas.openxmlformats.org/officeDocument/2006/relationships/image" Target="../media/image80.png"/><Relationship Id="rId14" Type="http://schemas.microsoft.com/office/2007/relationships/hdphoto" Target="../media/hdphoto13.wdp"/></Relationships>
</file>

<file path=ppt/slides/_rels/slide76.xml.rels><?xml version="1.0" encoding="UTF-8" standalone="yes"?>
<Relationships xmlns="http://schemas.openxmlformats.org/package/2006/relationships"><Relationship Id="rId8" Type="http://schemas.microsoft.com/office/2007/relationships/hdphoto" Target="../media/hdphoto16.wdp"/><Relationship Id="rId13"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79.png"/><Relationship Id="rId12" Type="http://schemas.microsoft.com/office/2007/relationships/hdphoto" Target="../media/hdphoto18.wdp"/><Relationship Id="rId2" Type="http://schemas.openxmlformats.org/officeDocument/2006/relationships/image" Target="../media/image19.png"/><Relationship Id="rId1" Type="http://schemas.openxmlformats.org/officeDocument/2006/relationships/slideLayout" Target="../slideLayouts/slideLayout7.xml"/><Relationship Id="rId6" Type="http://schemas.microsoft.com/office/2007/relationships/hdphoto" Target="../media/hdphoto15.wdp"/><Relationship Id="rId11" Type="http://schemas.openxmlformats.org/officeDocument/2006/relationships/image" Target="../media/image81.png"/><Relationship Id="rId5" Type="http://schemas.openxmlformats.org/officeDocument/2006/relationships/image" Target="../media/image78.png"/><Relationship Id="rId10" Type="http://schemas.microsoft.com/office/2007/relationships/hdphoto" Target="../media/hdphoto17.wdp"/><Relationship Id="rId4" Type="http://schemas.microsoft.com/office/2007/relationships/hdphoto" Target="../media/hdphoto14.wdp"/><Relationship Id="rId9" Type="http://schemas.openxmlformats.org/officeDocument/2006/relationships/image" Target="../media/image80.png"/><Relationship Id="rId14" Type="http://schemas.microsoft.com/office/2007/relationships/hdphoto" Target="../media/hdphoto19.wdp"/></Relationships>
</file>

<file path=ppt/slides/_rels/slide77.xml.rels><?xml version="1.0" encoding="UTF-8" standalone="yes"?>
<Relationships xmlns="http://schemas.openxmlformats.org/package/2006/relationships"><Relationship Id="rId8" Type="http://schemas.microsoft.com/office/2007/relationships/hdphoto" Target="../media/hdphoto22.wdp"/><Relationship Id="rId13"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79.png"/><Relationship Id="rId12" Type="http://schemas.microsoft.com/office/2007/relationships/hdphoto" Target="../media/hdphoto24.wdp"/><Relationship Id="rId2" Type="http://schemas.openxmlformats.org/officeDocument/2006/relationships/image" Target="../media/image19.png"/><Relationship Id="rId1" Type="http://schemas.openxmlformats.org/officeDocument/2006/relationships/slideLayout" Target="../slideLayouts/slideLayout7.xml"/><Relationship Id="rId6" Type="http://schemas.microsoft.com/office/2007/relationships/hdphoto" Target="../media/hdphoto21.wdp"/><Relationship Id="rId11" Type="http://schemas.openxmlformats.org/officeDocument/2006/relationships/image" Target="../media/image81.png"/><Relationship Id="rId5" Type="http://schemas.openxmlformats.org/officeDocument/2006/relationships/image" Target="../media/image78.png"/><Relationship Id="rId10" Type="http://schemas.microsoft.com/office/2007/relationships/hdphoto" Target="../media/hdphoto23.wdp"/><Relationship Id="rId4" Type="http://schemas.microsoft.com/office/2007/relationships/hdphoto" Target="../media/hdphoto20.wdp"/><Relationship Id="rId9" Type="http://schemas.openxmlformats.org/officeDocument/2006/relationships/image" Target="../media/image80.png"/><Relationship Id="rId14" Type="http://schemas.microsoft.com/office/2007/relationships/hdphoto" Target="../media/hdphoto13.wdp"/></Relationships>
</file>

<file path=ppt/slides/_rels/slide78.xml.rels><?xml version="1.0" encoding="UTF-8" standalone="yes"?>
<Relationships xmlns="http://schemas.openxmlformats.org/package/2006/relationships"><Relationship Id="rId8" Type="http://schemas.microsoft.com/office/2007/relationships/hdphoto" Target="../media/hdphoto27.wdp"/><Relationship Id="rId13"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79.png"/><Relationship Id="rId12" Type="http://schemas.microsoft.com/office/2007/relationships/hdphoto" Target="../media/hdphoto29.wdp"/><Relationship Id="rId2" Type="http://schemas.openxmlformats.org/officeDocument/2006/relationships/image" Target="../media/image19.png"/><Relationship Id="rId1" Type="http://schemas.openxmlformats.org/officeDocument/2006/relationships/slideLayout" Target="../slideLayouts/slideLayout7.xml"/><Relationship Id="rId6" Type="http://schemas.microsoft.com/office/2007/relationships/hdphoto" Target="../media/hdphoto26.wdp"/><Relationship Id="rId11" Type="http://schemas.openxmlformats.org/officeDocument/2006/relationships/image" Target="../media/image81.png"/><Relationship Id="rId5" Type="http://schemas.openxmlformats.org/officeDocument/2006/relationships/image" Target="../media/image78.png"/><Relationship Id="rId10" Type="http://schemas.microsoft.com/office/2007/relationships/hdphoto" Target="../media/hdphoto28.wdp"/><Relationship Id="rId4" Type="http://schemas.microsoft.com/office/2007/relationships/hdphoto" Target="../media/hdphoto25.wdp"/><Relationship Id="rId9" Type="http://schemas.openxmlformats.org/officeDocument/2006/relationships/image" Target="../media/image80.png"/><Relationship Id="rId14" Type="http://schemas.microsoft.com/office/2007/relationships/hdphoto" Target="../media/hdphoto30.wdp"/></Relationships>
</file>

<file path=ppt/slides/_rels/slide79.xml.rels><?xml version="1.0" encoding="UTF-8" standalone="yes"?>
<Relationships xmlns="http://schemas.openxmlformats.org/package/2006/relationships"><Relationship Id="rId8" Type="http://schemas.microsoft.com/office/2007/relationships/hdphoto" Target="../media/hdphoto32.wdp"/><Relationship Id="rId13"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79.png"/><Relationship Id="rId12" Type="http://schemas.microsoft.com/office/2007/relationships/hdphoto" Target="../media/hdphoto34.wdp"/><Relationship Id="rId2" Type="http://schemas.openxmlformats.org/officeDocument/2006/relationships/image" Target="../media/image19.png"/><Relationship Id="rId1" Type="http://schemas.openxmlformats.org/officeDocument/2006/relationships/slideLayout" Target="../slideLayouts/slideLayout7.xml"/><Relationship Id="rId6" Type="http://schemas.microsoft.com/office/2007/relationships/hdphoto" Target="../media/hdphoto21.wdp"/><Relationship Id="rId11" Type="http://schemas.openxmlformats.org/officeDocument/2006/relationships/image" Target="../media/image81.png"/><Relationship Id="rId5" Type="http://schemas.openxmlformats.org/officeDocument/2006/relationships/image" Target="../media/image78.png"/><Relationship Id="rId10" Type="http://schemas.microsoft.com/office/2007/relationships/hdphoto" Target="../media/hdphoto33.wdp"/><Relationship Id="rId4" Type="http://schemas.microsoft.com/office/2007/relationships/hdphoto" Target="../media/hdphoto31.wdp"/><Relationship Id="rId9" Type="http://schemas.openxmlformats.org/officeDocument/2006/relationships/image" Target="../media/image80.png"/><Relationship Id="rId14" Type="http://schemas.microsoft.com/office/2007/relationships/hdphoto" Target="../media/hdphoto13.wdp"/></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audio" Target="../media/audio1.wav"/><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8" Type="http://schemas.microsoft.com/office/2007/relationships/hdphoto" Target="../media/hdphoto37.wdp"/><Relationship Id="rId13"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79.png"/><Relationship Id="rId12" Type="http://schemas.microsoft.com/office/2007/relationships/hdphoto" Target="../media/hdphoto39.wdp"/><Relationship Id="rId2" Type="http://schemas.openxmlformats.org/officeDocument/2006/relationships/image" Target="../media/image37.png"/><Relationship Id="rId1" Type="http://schemas.openxmlformats.org/officeDocument/2006/relationships/slideLayout" Target="../slideLayouts/slideLayout7.xml"/><Relationship Id="rId6" Type="http://schemas.microsoft.com/office/2007/relationships/hdphoto" Target="../media/hdphoto36.wdp"/><Relationship Id="rId11" Type="http://schemas.openxmlformats.org/officeDocument/2006/relationships/image" Target="../media/image81.png"/><Relationship Id="rId5" Type="http://schemas.openxmlformats.org/officeDocument/2006/relationships/image" Target="../media/image78.png"/><Relationship Id="rId10" Type="http://schemas.microsoft.com/office/2007/relationships/hdphoto" Target="../media/hdphoto38.wdp"/><Relationship Id="rId4" Type="http://schemas.microsoft.com/office/2007/relationships/hdphoto" Target="../media/hdphoto35.wdp"/><Relationship Id="rId9" Type="http://schemas.openxmlformats.org/officeDocument/2006/relationships/image" Target="../media/image80.png"/><Relationship Id="rId14" Type="http://schemas.microsoft.com/office/2007/relationships/hdphoto" Target="../media/hdphoto40.wdp"/></Relationships>
</file>

<file path=ppt/slides/_rels/slide81.xml.rels><?xml version="1.0" encoding="UTF-8" standalone="yes"?>
<Relationships xmlns="http://schemas.openxmlformats.org/package/2006/relationships"><Relationship Id="rId3" Type="http://schemas.openxmlformats.org/officeDocument/2006/relationships/image" Target="../media/image83.png"/><Relationship Id="rId7" Type="http://schemas.microsoft.com/office/2007/relationships/hdphoto" Target="../media/hdphoto42.wdp"/><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microsoft.com/office/2007/relationships/hdphoto" Target="../media/hdphoto41.wdp"/></Relationships>
</file>

<file path=ppt/slides/_rels/slide82.xml.rels><?xml version="1.0" encoding="UTF-8" standalone="yes"?>
<Relationships xmlns="http://schemas.openxmlformats.org/package/2006/relationships"><Relationship Id="rId8" Type="http://schemas.microsoft.com/office/2007/relationships/hdphoto" Target="../media/hdphoto45.wdp"/><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19.png"/><Relationship Id="rId1" Type="http://schemas.openxmlformats.org/officeDocument/2006/relationships/slideLayout" Target="../slideLayouts/slideLayout7.xml"/><Relationship Id="rId6" Type="http://schemas.microsoft.com/office/2007/relationships/hdphoto" Target="../media/hdphoto44.wdp"/><Relationship Id="rId5" Type="http://schemas.openxmlformats.org/officeDocument/2006/relationships/image" Target="../media/image87.png"/><Relationship Id="rId4" Type="http://schemas.microsoft.com/office/2007/relationships/hdphoto" Target="../media/hdphoto43.wdp"/></Relationships>
</file>

<file path=ppt/slides/_rels/slide83.xml.rels><?xml version="1.0" encoding="UTF-8" standalone="yes"?>
<Relationships xmlns="http://schemas.openxmlformats.org/package/2006/relationships"><Relationship Id="rId8" Type="http://schemas.microsoft.com/office/2007/relationships/hdphoto" Target="../media/hdphoto48.wdp"/><Relationship Id="rId3" Type="http://schemas.openxmlformats.org/officeDocument/2006/relationships/image" Target="../media/image89.png"/><Relationship Id="rId7" Type="http://schemas.openxmlformats.org/officeDocument/2006/relationships/image" Target="../media/image91.png"/><Relationship Id="rId2" Type="http://schemas.openxmlformats.org/officeDocument/2006/relationships/image" Target="../media/image37.png"/><Relationship Id="rId1" Type="http://schemas.openxmlformats.org/officeDocument/2006/relationships/slideLayout" Target="../slideLayouts/slideLayout7.xml"/><Relationship Id="rId6" Type="http://schemas.microsoft.com/office/2007/relationships/hdphoto" Target="../media/hdphoto47.wdp"/><Relationship Id="rId5" Type="http://schemas.openxmlformats.org/officeDocument/2006/relationships/image" Target="../media/image90.png"/><Relationship Id="rId4" Type="http://schemas.microsoft.com/office/2007/relationships/hdphoto" Target="../media/hdphoto46.wdp"/></Relationships>
</file>

<file path=ppt/slides/_rels/slide8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audio" Target="../media/audio1.wav"/><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101352" y="3191932"/>
            <a:ext cx="6882714" cy="470659"/>
          </a:xfrm>
        </p:spPr>
        <p:style>
          <a:lnRef idx="2">
            <a:schemeClr val="accent5"/>
          </a:lnRef>
          <a:fillRef idx="1">
            <a:schemeClr val="lt1"/>
          </a:fillRef>
          <a:effectRef idx="0">
            <a:schemeClr val="accent5"/>
          </a:effectRef>
          <a:fontRef idx="minor">
            <a:schemeClr val="dk1"/>
          </a:fontRef>
        </p:style>
        <p:txBody>
          <a:bodyPr>
            <a:normAutofit/>
          </a:bodyPr>
          <a:lstStyle/>
          <a:p>
            <a:r>
              <a:rPr lang="es-CO" sz="2400" dirty="0" smtClean="0">
                <a:latin typeface="Arial" panose="020B0604020202020204" pitchFamily="34" charset="0"/>
                <a:cs typeface="Arial" panose="020B0604020202020204" pitchFamily="34" charset="0"/>
              </a:rPr>
              <a:t>Escritura de vocales y consonantes</a:t>
            </a:r>
            <a:endParaRPr lang="es-CO"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03603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Imagen 36"/>
          <p:cNvPicPr>
            <a:picLocks noChangeAspect="1"/>
          </p:cNvPicPr>
          <p:nvPr/>
        </p:nvPicPr>
        <p:blipFill rotWithShape="1">
          <a:blip r:embed="rId2"/>
          <a:srcRect b="9811"/>
          <a:stretch/>
        </p:blipFill>
        <p:spPr>
          <a:xfrm>
            <a:off x="39603" y="609598"/>
            <a:ext cx="7248525" cy="4047070"/>
          </a:xfrm>
          <a:prstGeom prst="rect">
            <a:avLst/>
          </a:prstGeom>
        </p:spPr>
      </p:pic>
      <p:pic>
        <p:nvPicPr>
          <p:cNvPr id="45" name="Imagen 44"/>
          <p:cNvPicPr>
            <a:picLocks noChangeAspect="1"/>
          </p:cNvPicPr>
          <p:nvPr/>
        </p:nvPicPr>
        <p:blipFill rotWithShape="1">
          <a:blip r:embed="rId3"/>
          <a:srcRect t="1963" r="5470" b="7013"/>
          <a:stretch/>
        </p:blipFill>
        <p:spPr>
          <a:xfrm>
            <a:off x="356868" y="1710267"/>
            <a:ext cx="6086266" cy="2824271"/>
          </a:xfrm>
          <a:prstGeom prst="rect">
            <a:avLst/>
          </a:prstGeom>
        </p:spPr>
      </p:pic>
      <p:pic>
        <p:nvPicPr>
          <p:cNvPr id="46" name="Imagen 4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3366801" y="2142168"/>
            <a:ext cx="1024466" cy="861554"/>
          </a:xfrm>
          <a:prstGeom prst="rect">
            <a:avLst/>
          </a:prstGeom>
        </p:spPr>
      </p:pic>
      <p:pic>
        <p:nvPicPr>
          <p:cNvPr id="48" name="Imagen 47"/>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725492" y="2291119"/>
            <a:ext cx="1024466" cy="861554"/>
          </a:xfrm>
          <a:prstGeom prst="rect">
            <a:avLst/>
          </a:prstGeom>
        </p:spPr>
      </p:pic>
      <p:pic>
        <p:nvPicPr>
          <p:cNvPr id="49" name="Imagen 48"/>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605672" y="3003722"/>
            <a:ext cx="1024466" cy="861554"/>
          </a:xfrm>
          <a:prstGeom prst="rect">
            <a:avLst/>
          </a:prstGeom>
        </p:spPr>
      </p:pic>
      <p:pic>
        <p:nvPicPr>
          <p:cNvPr id="50" name="Imagen 49"/>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046147" y="3131948"/>
            <a:ext cx="1024466" cy="861554"/>
          </a:xfrm>
          <a:prstGeom prst="rect">
            <a:avLst/>
          </a:prstGeom>
        </p:spPr>
      </p:pic>
      <p:sp>
        <p:nvSpPr>
          <p:cNvPr id="51" name="Rectángulo 50"/>
          <p:cNvSpPr/>
          <p:nvPr/>
        </p:nvSpPr>
        <p:spPr>
          <a:xfrm rot="623127">
            <a:off x="3564684" y="2019265"/>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52" name="Rectángulo 51"/>
          <p:cNvSpPr/>
          <p:nvPr/>
        </p:nvSpPr>
        <p:spPr>
          <a:xfrm rot="623127">
            <a:off x="5089700" y="2233257"/>
            <a:ext cx="351379"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3" name="Rectángulo 62"/>
          <p:cNvSpPr/>
          <p:nvPr/>
        </p:nvSpPr>
        <p:spPr>
          <a:xfrm rot="623127">
            <a:off x="2791206" y="2867962"/>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4" name="Rectángulo 63"/>
          <p:cNvSpPr/>
          <p:nvPr/>
        </p:nvSpPr>
        <p:spPr>
          <a:xfrm rot="623127">
            <a:off x="4271933" y="3038202"/>
            <a:ext cx="599844"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4/6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38733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El sonido y la grafía de las vocales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47" name="CuadroTexto 46"/>
          <p:cNvSpPr txBox="1"/>
          <p:nvPr/>
        </p:nvSpPr>
        <p:spPr>
          <a:xfrm>
            <a:off x="7348709" y="1289061"/>
            <a:ext cx="1752958" cy="332398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cualquiera de las vocales se despliega un pop-up o se abre una sub pantalla que contiene el recuadro del tablero, la vocal i en mayúscula y minúscula, una serie de flechas que indican los trazos de escritura, el sonido correspondiente y el botón de cierre.</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cerrar vuelve al tablero con las cinco vocales.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Emplear audio </a:t>
            </a:r>
            <a:r>
              <a:rPr lang="es-CO" sz="1000" b="1" dirty="0" smtClean="0">
                <a:solidFill>
                  <a:srgbClr val="FF0000"/>
                </a:solidFill>
                <a:latin typeface="Arial" panose="020B0604020202020204" pitchFamily="34" charset="0"/>
                <a:cs typeface="Arial" panose="020B0604020202020204" pitchFamily="34" charset="0"/>
              </a:rPr>
              <a:t>SN_L_G01_U01_L01_03_01</a:t>
            </a:r>
          </a:p>
        </p:txBody>
      </p:sp>
      <p:sp>
        <p:nvSpPr>
          <p:cNvPr id="65" name="CuadroTexto 64"/>
          <p:cNvSpPr txBox="1"/>
          <p:nvPr/>
        </p:nvSpPr>
        <p:spPr>
          <a:xfrm>
            <a:off x="68435" y="5476095"/>
            <a:ext cx="9033231"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Narrador: i.</a:t>
            </a:r>
          </a:p>
        </p:txBody>
      </p:sp>
      <p:pic>
        <p:nvPicPr>
          <p:cNvPr id="66" name="Imagen 6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126639" y="2018044"/>
            <a:ext cx="1024466" cy="861554"/>
          </a:xfrm>
          <a:prstGeom prst="rect">
            <a:avLst/>
          </a:prstGeom>
        </p:spPr>
      </p:pic>
      <p:sp>
        <p:nvSpPr>
          <p:cNvPr id="67" name="Rectángulo 66"/>
          <p:cNvSpPr/>
          <p:nvPr/>
        </p:nvSpPr>
        <p:spPr>
          <a:xfrm rot="623127">
            <a:off x="2318111" y="1873908"/>
            <a:ext cx="641522" cy="923330"/>
          </a:xfrm>
          <a:prstGeom prst="rect">
            <a:avLst/>
          </a:prstGeom>
          <a:noFill/>
        </p:spPr>
        <p:txBody>
          <a:bodyPr wrap="none" lIns="91440" tIns="45720" rIns="91440" bIns="45720">
            <a:spAutoFit/>
          </a:bodyPr>
          <a:lstStyle/>
          <a:p>
            <a:pPr algn="ctr"/>
            <a:r>
              <a:rPr lang="es-E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8" name="Rectángulo redondeado 67"/>
          <p:cNvSpPr/>
          <p:nvPr/>
        </p:nvSpPr>
        <p:spPr>
          <a:xfrm>
            <a:off x="1712280" y="1636620"/>
            <a:ext cx="5240521" cy="2630350"/>
          </a:xfrm>
          <a:prstGeom prst="roundRect">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69" name="Imagen 68"/>
          <p:cNvPicPr>
            <a:picLocks noChangeAspect="1"/>
          </p:cNvPicPr>
          <p:nvPr/>
        </p:nvPicPr>
        <p:blipFill rotWithShape="1">
          <a:blip r:embed="rId4"/>
          <a:srcRect l="18791" t="11940" r="16617" b="21815"/>
          <a:stretch/>
        </p:blipFill>
        <p:spPr>
          <a:xfrm rot="21057843">
            <a:off x="1900789" y="1718070"/>
            <a:ext cx="1024466" cy="861554"/>
          </a:xfrm>
          <a:prstGeom prst="rect">
            <a:avLst/>
          </a:prstGeom>
        </p:spPr>
      </p:pic>
      <p:sp>
        <p:nvSpPr>
          <p:cNvPr id="70" name="Rectángulo 69"/>
          <p:cNvSpPr/>
          <p:nvPr/>
        </p:nvSpPr>
        <p:spPr>
          <a:xfrm rot="80970">
            <a:off x="2219813" y="1659988"/>
            <a:ext cx="351379" cy="923330"/>
          </a:xfrm>
          <a:prstGeom prst="rect">
            <a:avLst/>
          </a:prstGeom>
          <a:noFill/>
        </p:spPr>
        <p:txBody>
          <a:bodyPr wrap="none" lIns="91440" tIns="45720" rIns="91440" bIns="45720">
            <a:spAutoFit/>
          </a:bodyPr>
          <a:lstStyle/>
          <a:p>
            <a:pPr algn="ctr"/>
            <a:r>
              <a:rPr lang="es-ES" sz="5400" b="1" dirty="0" smtClean="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71" name="Rectángulo 70"/>
          <p:cNvSpPr/>
          <p:nvPr/>
        </p:nvSpPr>
        <p:spPr>
          <a:xfrm>
            <a:off x="3526265" y="1795268"/>
            <a:ext cx="1723549" cy="2400657"/>
          </a:xfrm>
          <a:prstGeom prst="rect">
            <a:avLst/>
          </a:prstGeom>
          <a:noFill/>
        </p:spPr>
        <p:txBody>
          <a:bodyPr wrap="none" lIns="91440" tIns="45720" rIns="91440" bIns="45720">
            <a:spAutoFit/>
          </a:bodyPr>
          <a:lstStyle/>
          <a:p>
            <a:pPr algn="ctr"/>
            <a:r>
              <a:rPr lang="es-ES" sz="15000" b="1" dirty="0" smtClean="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r>
              <a:rPr lang="es-ES" sz="150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 </a:t>
            </a:r>
            <a:r>
              <a:rPr lang="es-ES" sz="150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15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77" name="Botón de acción: Sonido 76">
            <a:hlinkClick r:id="" action="ppaction://noaction" highlightClick="1">
              <a:snd r:embed="rId5" name="applause.wav"/>
            </a:hlinkClick>
          </p:cNvPr>
          <p:cNvSpPr/>
          <p:nvPr/>
        </p:nvSpPr>
        <p:spPr>
          <a:xfrm>
            <a:off x="6301357" y="3765892"/>
            <a:ext cx="406400" cy="339295"/>
          </a:xfrm>
          <a:prstGeom prst="actionButtonSound">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78" name="Imagen 77"/>
          <p:cNvPicPr>
            <a:picLocks noChangeAspect="1"/>
          </p:cNvPicPr>
          <p:nvPr/>
        </p:nvPicPr>
        <p:blipFill rotWithShape="1">
          <a:blip r:embed="rId6"/>
          <a:srcRect l="34790" t="5556" r="36963" b="57362"/>
          <a:stretch/>
        </p:blipFill>
        <p:spPr>
          <a:xfrm>
            <a:off x="6561621" y="1742120"/>
            <a:ext cx="234579" cy="223096"/>
          </a:xfrm>
          <a:prstGeom prst="roundRect">
            <a:avLst/>
          </a:prstGeom>
        </p:spPr>
      </p:pic>
      <p:cxnSp>
        <p:nvCxnSpPr>
          <p:cNvPr id="13" name="Conector recto de flecha 12"/>
          <p:cNvCxnSpPr/>
          <p:nvPr/>
        </p:nvCxnSpPr>
        <p:spPr>
          <a:xfrm>
            <a:off x="3630138" y="2291119"/>
            <a:ext cx="0" cy="14088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p:cNvCxnSpPr/>
          <p:nvPr/>
        </p:nvCxnSpPr>
        <p:spPr>
          <a:xfrm>
            <a:off x="4725492" y="2696373"/>
            <a:ext cx="0" cy="10035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73024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n 34"/>
          <p:cNvPicPr>
            <a:picLocks noChangeAspect="1"/>
          </p:cNvPicPr>
          <p:nvPr/>
        </p:nvPicPr>
        <p:blipFill rotWithShape="1">
          <a:blip r:embed="rId2"/>
          <a:srcRect b="9811"/>
          <a:stretch/>
        </p:blipFill>
        <p:spPr>
          <a:xfrm>
            <a:off x="39603" y="609598"/>
            <a:ext cx="7248525" cy="4047070"/>
          </a:xfrm>
          <a:prstGeom prst="rect">
            <a:avLst/>
          </a:prstGeom>
        </p:spPr>
      </p:pic>
      <p:pic>
        <p:nvPicPr>
          <p:cNvPr id="45" name="Imagen 44"/>
          <p:cNvPicPr>
            <a:picLocks noChangeAspect="1"/>
          </p:cNvPicPr>
          <p:nvPr/>
        </p:nvPicPr>
        <p:blipFill rotWithShape="1">
          <a:blip r:embed="rId3"/>
          <a:srcRect t="1963" r="5470" b="7013"/>
          <a:stretch/>
        </p:blipFill>
        <p:spPr>
          <a:xfrm>
            <a:off x="356868" y="1710267"/>
            <a:ext cx="6086266" cy="2824271"/>
          </a:xfrm>
          <a:prstGeom prst="rect">
            <a:avLst/>
          </a:prstGeom>
        </p:spPr>
      </p:pic>
      <p:pic>
        <p:nvPicPr>
          <p:cNvPr id="46" name="Imagen 4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3366801" y="2142168"/>
            <a:ext cx="1024466" cy="861554"/>
          </a:xfrm>
          <a:prstGeom prst="rect">
            <a:avLst/>
          </a:prstGeom>
        </p:spPr>
      </p:pic>
      <p:pic>
        <p:nvPicPr>
          <p:cNvPr id="48" name="Imagen 47"/>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725492" y="2291119"/>
            <a:ext cx="1024466" cy="861554"/>
          </a:xfrm>
          <a:prstGeom prst="rect">
            <a:avLst/>
          </a:prstGeom>
        </p:spPr>
      </p:pic>
      <p:pic>
        <p:nvPicPr>
          <p:cNvPr id="49" name="Imagen 48"/>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605672" y="3003722"/>
            <a:ext cx="1024466" cy="861554"/>
          </a:xfrm>
          <a:prstGeom prst="rect">
            <a:avLst/>
          </a:prstGeom>
        </p:spPr>
      </p:pic>
      <p:pic>
        <p:nvPicPr>
          <p:cNvPr id="50" name="Imagen 49"/>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046147" y="3131948"/>
            <a:ext cx="1024466" cy="861554"/>
          </a:xfrm>
          <a:prstGeom prst="rect">
            <a:avLst/>
          </a:prstGeom>
        </p:spPr>
      </p:pic>
      <p:sp>
        <p:nvSpPr>
          <p:cNvPr id="51" name="Rectángulo 50"/>
          <p:cNvSpPr/>
          <p:nvPr/>
        </p:nvSpPr>
        <p:spPr>
          <a:xfrm rot="623127">
            <a:off x="3564684" y="2019265"/>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52" name="Rectángulo 51"/>
          <p:cNvSpPr/>
          <p:nvPr/>
        </p:nvSpPr>
        <p:spPr>
          <a:xfrm rot="623127">
            <a:off x="5089700" y="2233257"/>
            <a:ext cx="351379"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3" name="Rectángulo 62"/>
          <p:cNvSpPr/>
          <p:nvPr/>
        </p:nvSpPr>
        <p:spPr>
          <a:xfrm rot="623127">
            <a:off x="2791206" y="2867962"/>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4" name="Rectángulo 63"/>
          <p:cNvSpPr/>
          <p:nvPr/>
        </p:nvSpPr>
        <p:spPr>
          <a:xfrm rot="623127">
            <a:off x="4271933" y="3038202"/>
            <a:ext cx="599844"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5</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47" name="CuadroTexto 46"/>
          <p:cNvSpPr txBox="1"/>
          <p:nvPr/>
        </p:nvSpPr>
        <p:spPr>
          <a:xfrm>
            <a:off x="7348709" y="1289061"/>
            <a:ext cx="1752958" cy="332398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cualquiera de las vocales se despliega un pop-up o se abre una sub pantalla que contiene el recuadro del tablero, la vocal o en mayúscula y minúscula, una serie de flechas que indican los trazos de escritura, el sonido correspondiente y el botón de cierre.</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cerrar vuelve al tablero con las cinco vocales.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Emplear audio </a:t>
            </a:r>
            <a:r>
              <a:rPr lang="es-CO" sz="1000" b="1" dirty="0" smtClean="0">
                <a:solidFill>
                  <a:srgbClr val="FF0000"/>
                </a:solidFill>
                <a:latin typeface="Arial" panose="020B0604020202020204" pitchFamily="34" charset="0"/>
                <a:cs typeface="Arial" panose="020B0604020202020204" pitchFamily="34" charset="0"/>
              </a:rPr>
              <a:t>SN_L_G01_U01_L01_03_01</a:t>
            </a:r>
          </a:p>
        </p:txBody>
      </p:sp>
      <p:sp>
        <p:nvSpPr>
          <p:cNvPr id="65" name="CuadroTexto 64"/>
          <p:cNvSpPr txBox="1"/>
          <p:nvPr/>
        </p:nvSpPr>
        <p:spPr>
          <a:xfrm>
            <a:off x="68435" y="5476095"/>
            <a:ext cx="9033231"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Narrador: o.</a:t>
            </a:r>
          </a:p>
        </p:txBody>
      </p:sp>
      <p:pic>
        <p:nvPicPr>
          <p:cNvPr id="66" name="Imagen 6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126639" y="2018044"/>
            <a:ext cx="1024466" cy="861554"/>
          </a:xfrm>
          <a:prstGeom prst="rect">
            <a:avLst/>
          </a:prstGeom>
        </p:spPr>
      </p:pic>
      <p:sp>
        <p:nvSpPr>
          <p:cNvPr id="67" name="Rectángulo 66"/>
          <p:cNvSpPr/>
          <p:nvPr/>
        </p:nvSpPr>
        <p:spPr>
          <a:xfrm rot="623127">
            <a:off x="2318111" y="1873908"/>
            <a:ext cx="641522" cy="923330"/>
          </a:xfrm>
          <a:prstGeom prst="rect">
            <a:avLst/>
          </a:prstGeom>
          <a:noFill/>
        </p:spPr>
        <p:txBody>
          <a:bodyPr wrap="none" lIns="91440" tIns="45720" rIns="91440" bIns="45720">
            <a:spAutoFit/>
          </a:bodyPr>
          <a:lstStyle/>
          <a:p>
            <a:pPr algn="ctr"/>
            <a:r>
              <a:rPr lang="es-E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8" name="Rectángulo redondeado 67"/>
          <p:cNvSpPr/>
          <p:nvPr/>
        </p:nvSpPr>
        <p:spPr>
          <a:xfrm>
            <a:off x="1712280" y="1636620"/>
            <a:ext cx="5240521" cy="2630350"/>
          </a:xfrm>
          <a:prstGeom prst="roundRect">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69" name="Imagen 68"/>
          <p:cNvPicPr>
            <a:picLocks noChangeAspect="1"/>
          </p:cNvPicPr>
          <p:nvPr/>
        </p:nvPicPr>
        <p:blipFill rotWithShape="1">
          <a:blip r:embed="rId4"/>
          <a:srcRect l="18791" t="11940" r="16617" b="21815"/>
          <a:stretch/>
        </p:blipFill>
        <p:spPr>
          <a:xfrm rot="21057843">
            <a:off x="1900789" y="1718070"/>
            <a:ext cx="1024466" cy="861554"/>
          </a:xfrm>
          <a:prstGeom prst="rect">
            <a:avLst/>
          </a:prstGeom>
        </p:spPr>
      </p:pic>
      <p:sp>
        <p:nvSpPr>
          <p:cNvPr id="70" name="Rectángulo 69"/>
          <p:cNvSpPr/>
          <p:nvPr/>
        </p:nvSpPr>
        <p:spPr>
          <a:xfrm rot="80970">
            <a:off x="2098673" y="1573934"/>
            <a:ext cx="628698" cy="923330"/>
          </a:xfrm>
          <a:prstGeom prst="rect">
            <a:avLst/>
          </a:prstGeom>
          <a:noFill/>
        </p:spPr>
        <p:txBody>
          <a:bodyPr wrap="none" lIns="91440" tIns="45720" rIns="91440" bIns="45720">
            <a:spAutoFit/>
          </a:bodyPr>
          <a:lstStyle/>
          <a:p>
            <a:pPr algn="ctr"/>
            <a:r>
              <a:rPr lang="es-ES" sz="5400" b="1" dirty="0" smtClean="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71" name="Rectángulo 70"/>
          <p:cNvSpPr/>
          <p:nvPr/>
        </p:nvSpPr>
        <p:spPr>
          <a:xfrm>
            <a:off x="2602935" y="1795268"/>
            <a:ext cx="3570209" cy="2400657"/>
          </a:xfrm>
          <a:prstGeom prst="rect">
            <a:avLst/>
          </a:prstGeom>
          <a:noFill/>
        </p:spPr>
        <p:txBody>
          <a:bodyPr wrap="none" lIns="91440" tIns="45720" rIns="91440" bIns="45720">
            <a:spAutoFit/>
          </a:bodyPr>
          <a:lstStyle/>
          <a:p>
            <a:pPr algn="ctr"/>
            <a:r>
              <a:rPr lang="es-ES" sz="15000" b="1" dirty="0" smtClean="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r>
              <a:rPr lang="es-ES" sz="150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 </a:t>
            </a:r>
            <a:r>
              <a:rPr lang="es-ES" sz="150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15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cxnSp>
        <p:nvCxnSpPr>
          <p:cNvPr id="72" name="Conector curvado 71"/>
          <p:cNvCxnSpPr/>
          <p:nvPr/>
        </p:nvCxnSpPr>
        <p:spPr>
          <a:xfrm rot="10800000" flipV="1">
            <a:off x="5059763" y="2590108"/>
            <a:ext cx="381244" cy="104813"/>
          </a:xfrm>
          <a:prstGeom prst="curvedConnector3">
            <a:avLst>
              <a:gd name="adj1" fmla="val 83312"/>
            </a:avLst>
          </a:prstGeom>
          <a:ln>
            <a:tailEnd type="triangle"/>
          </a:ln>
        </p:spPr>
        <p:style>
          <a:lnRef idx="1">
            <a:schemeClr val="accent1"/>
          </a:lnRef>
          <a:fillRef idx="0">
            <a:schemeClr val="accent1"/>
          </a:fillRef>
          <a:effectRef idx="0">
            <a:schemeClr val="accent1"/>
          </a:effectRef>
          <a:fontRef idx="minor">
            <a:schemeClr val="tx1"/>
          </a:fontRef>
        </p:style>
      </p:cxnSp>
      <p:sp>
        <p:nvSpPr>
          <p:cNvPr id="77" name="Botón de acción: Sonido 76">
            <a:hlinkClick r:id="" action="ppaction://noaction" highlightClick="1">
              <a:snd r:embed="rId5" name="applause.wav"/>
            </a:hlinkClick>
          </p:cNvPr>
          <p:cNvSpPr/>
          <p:nvPr/>
        </p:nvSpPr>
        <p:spPr>
          <a:xfrm>
            <a:off x="6301357" y="3765892"/>
            <a:ext cx="406400" cy="339295"/>
          </a:xfrm>
          <a:prstGeom prst="actionButtonSound">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78" name="Imagen 77"/>
          <p:cNvPicPr>
            <a:picLocks noChangeAspect="1"/>
          </p:cNvPicPr>
          <p:nvPr/>
        </p:nvPicPr>
        <p:blipFill rotWithShape="1">
          <a:blip r:embed="rId6"/>
          <a:srcRect l="34790" t="5556" r="36963" b="57362"/>
          <a:stretch/>
        </p:blipFill>
        <p:spPr>
          <a:xfrm>
            <a:off x="6561621" y="1742120"/>
            <a:ext cx="234579" cy="223096"/>
          </a:xfrm>
          <a:prstGeom prst="roundRect">
            <a:avLst/>
          </a:prstGeom>
        </p:spPr>
      </p:pic>
      <p:cxnSp>
        <p:nvCxnSpPr>
          <p:cNvPr id="55" name="Conector curvado 54"/>
          <p:cNvCxnSpPr/>
          <p:nvPr/>
        </p:nvCxnSpPr>
        <p:spPr>
          <a:xfrm rot="10800000" flipV="1">
            <a:off x="3154928" y="2227245"/>
            <a:ext cx="381244" cy="104813"/>
          </a:xfrm>
          <a:prstGeom prst="curvedConnector3">
            <a:avLst>
              <a:gd name="adj1" fmla="val 83312"/>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945203" y="818210"/>
            <a:ext cx="338733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El sonido y la grafía de las vocales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Tree>
    <p:extLst>
      <p:ext uri="{BB962C8B-B14F-4D97-AF65-F5344CB8AC3E}">
        <p14:creationId xmlns:p14="http://schemas.microsoft.com/office/powerpoint/2010/main" val="9999817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n 34"/>
          <p:cNvPicPr>
            <a:picLocks noChangeAspect="1"/>
          </p:cNvPicPr>
          <p:nvPr/>
        </p:nvPicPr>
        <p:blipFill rotWithShape="1">
          <a:blip r:embed="rId2"/>
          <a:srcRect b="9811"/>
          <a:stretch/>
        </p:blipFill>
        <p:spPr>
          <a:xfrm>
            <a:off x="39603" y="609598"/>
            <a:ext cx="7248525" cy="4047070"/>
          </a:xfrm>
          <a:prstGeom prst="rect">
            <a:avLst/>
          </a:prstGeom>
        </p:spPr>
      </p:pic>
      <p:pic>
        <p:nvPicPr>
          <p:cNvPr id="45" name="Imagen 44"/>
          <p:cNvPicPr>
            <a:picLocks noChangeAspect="1"/>
          </p:cNvPicPr>
          <p:nvPr/>
        </p:nvPicPr>
        <p:blipFill rotWithShape="1">
          <a:blip r:embed="rId3"/>
          <a:srcRect t="1963" r="5470" b="7013"/>
          <a:stretch/>
        </p:blipFill>
        <p:spPr>
          <a:xfrm>
            <a:off x="356868" y="1710267"/>
            <a:ext cx="6086266" cy="2824271"/>
          </a:xfrm>
          <a:prstGeom prst="rect">
            <a:avLst/>
          </a:prstGeom>
        </p:spPr>
      </p:pic>
      <p:pic>
        <p:nvPicPr>
          <p:cNvPr id="46" name="Imagen 4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3366801" y="2142168"/>
            <a:ext cx="1024466" cy="861554"/>
          </a:xfrm>
          <a:prstGeom prst="rect">
            <a:avLst/>
          </a:prstGeom>
        </p:spPr>
      </p:pic>
      <p:pic>
        <p:nvPicPr>
          <p:cNvPr id="48" name="Imagen 47"/>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725492" y="2291119"/>
            <a:ext cx="1024466" cy="861554"/>
          </a:xfrm>
          <a:prstGeom prst="rect">
            <a:avLst/>
          </a:prstGeom>
        </p:spPr>
      </p:pic>
      <p:pic>
        <p:nvPicPr>
          <p:cNvPr id="49" name="Imagen 48"/>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605672" y="3003722"/>
            <a:ext cx="1024466" cy="861554"/>
          </a:xfrm>
          <a:prstGeom prst="rect">
            <a:avLst/>
          </a:prstGeom>
        </p:spPr>
      </p:pic>
      <p:pic>
        <p:nvPicPr>
          <p:cNvPr id="50" name="Imagen 49"/>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046147" y="3131948"/>
            <a:ext cx="1024466" cy="861554"/>
          </a:xfrm>
          <a:prstGeom prst="rect">
            <a:avLst/>
          </a:prstGeom>
        </p:spPr>
      </p:pic>
      <p:sp>
        <p:nvSpPr>
          <p:cNvPr id="51" name="Rectángulo 50"/>
          <p:cNvSpPr/>
          <p:nvPr/>
        </p:nvSpPr>
        <p:spPr>
          <a:xfrm rot="623127">
            <a:off x="3564684" y="2019265"/>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52" name="Rectángulo 51"/>
          <p:cNvSpPr/>
          <p:nvPr/>
        </p:nvSpPr>
        <p:spPr>
          <a:xfrm rot="623127">
            <a:off x="5089700" y="2233257"/>
            <a:ext cx="351379"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3" name="Rectángulo 62"/>
          <p:cNvSpPr/>
          <p:nvPr/>
        </p:nvSpPr>
        <p:spPr>
          <a:xfrm rot="623127">
            <a:off x="2791206" y="2867962"/>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4" name="Rectángulo 63"/>
          <p:cNvSpPr/>
          <p:nvPr/>
        </p:nvSpPr>
        <p:spPr>
          <a:xfrm rot="623127">
            <a:off x="4271933" y="3038202"/>
            <a:ext cx="599844"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pic>
        <p:nvPicPr>
          <p:cNvPr id="66" name="Imagen 6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126639" y="2018044"/>
            <a:ext cx="1024466" cy="861554"/>
          </a:xfrm>
          <a:prstGeom prst="rect">
            <a:avLst/>
          </a:prstGeom>
        </p:spPr>
      </p:pic>
      <p:sp>
        <p:nvSpPr>
          <p:cNvPr id="67" name="Rectángulo 66"/>
          <p:cNvSpPr/>
          <p:nvPr/>
        </p:nvSpPr>
        <p:spPr>
          <a:xfrm rot="623127">
            <a:off x="2318111" y="1873908"/>
            <a:ext cx="641522" cy="923330"/>
          </a:xfrm>
          <a:prstGeom prst="rect">
            <a:avLst/>
          </a:prstGeom>
          <a:noFill/>
        </p:spPr>
        <p:txBody>
          <a:bodyPr wrap="none" lIns="91440" tIns="45720" rIns="91440" bIns="45720">
            <a:spAutoFit/>
          </a:bodyPr>
          <a:lstStyle/>
          <a:p>
            <a:pPr algn="ctr"/>
            <a:r>
              <a:rPr lang="es-E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8" name="Rectángulo redondeado 67"/>
          <p:cNvSpPr/>
          <p:nvPr/>
        </p:nvSpPr>
        <p:spPr>
          <a:xfrm>
            <a:off x="1712280" y="1636620"/>
            <a:ext cx="5240521" cy="2630350"/>
          </a:xfrm>
          <a:prstGeom prst="roundRect">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69" name="Imagen 68"/>
          <p:cNvPicPr>
            <a:picLocks noChangeAspect="1"/>
          </p:cNvPicPr>
          <p:nvPr/>
        </p:nvPicPr>
        <p:blipFill rotWithShape="1">
          <a:blip r:embed="rId4"/>
          <a:srcRect l="18791" t="11940" r="16617" b="21815"/>
          <a:stretch/>
        </p:blipFill>
        <p:spPr>
          <a:xfrm rot="21057843">
            <a:off x="1900789" y="1718070"/>
            <a:ext cx="1024466" cy="861554"/>
          </a:xfrm>
          <a:prstGeom prst="rect">
            <a:avLst/>
          </a:prstGeom>
        </p:spPr>
      </p:pic>
      <p:sp>
        <p:nvSpPr>
          <p:cNvPr id="70" name="Rectángulo 69"/>
          <p:cNvSpPr/>
          <p:nvPr/>
        </p:nvSpPr>
        <p:spPr>
          <a:xfrm rot="80970">
            <a:off x="2095094" y="1609688"/>
            <a:ext cx="599844"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71" name="Rectángulo 70"/>
          <p:cNvSpPr/>
          <p:nvPr/>
        </p:nvSpPr>
        <p:spPr>
          <a:xfrm>
            <a:off x="2833767" y="1795268"/>
            <a:ext cx="3108543" cy="2400657"/>
          </a:xfrm>
          <a:prstGeom prst="rect">
            <a:avLst/>
          </a:prstGeom>
          <a:noFill/>
        </p:spPr>
        <p:txBody>
          <a:bodyPr wrap="none" lIns="91440" tIns="45720" rIns="91440" bIns="45720">
            <a:spAutoFit/>
          </a:bodyPr>
          <a:lstStyle/>
          <a:p>
            <a:pPr algn="ctr"/>
            <a:r>
              <a:rPr lang="es-ES" sz="150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r>
              <a:rPr lang="es-ES" sz="150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 u</a:t>
            </a:r>
            <a:endParaRPr lang="es-ES" sz="15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cxnSp>
        <p:nvCxnSpPr>
          <p:cNvPr id="74" name="Conector recto de flecha 73"/>
          <p:cNvCxnSpPr/>
          <p:nvPr/>
        </p:nvCxnSpPr>
        <p:spPr>
          <a:xfrm>
            <a:off x="3021843" y="2335573"/>
            <a:ext cx="0" cy="12644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7" name="Botón de acción: Sonido 76">
            <a:hlinkClick r:id="" action="ppaction://noaction" highlightClick="1">
              <a:snd r:embed="rId5" name="applause.wav"/>
            </a:hlinkClick>
          </p:cNvPr>
          <p:cNvSpPr/>
          <p:nvPr/>
        </p:nvSpPr>
        <p:spPr>
          <a:xfrm>
            <a:off x="6301357" y="3765892"/>
            <a:ext cx="406400" cy="339295"/>
          </a:xfrm>
          <a:prstGeom prst="actionButtonSound">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78" name="Imagen 77"/>
          <p:cNvPicPr>
            <a:picLocks noChangeAspect="1"/>
          </p:cNvPicPr>
          <p:nvPr/>
        </p:nvPicPr>
        <p:blipFill rotWithShape="1">
          <a:blip r:embed="rId6"/>
          <a:srcRect l="34790" t="5556" r="36963" b="57362"/>
          <a:stretch/>
        </p:blipFill>
        <p:spPr>
          <a:xfrm>
            <a:off x="6561621" y="1742120"/>
            <a:ext cx="234579" cy="223096"/>
          </a:xfrm>
          <a:prstGeom prst="roundRect">
            <a:avLst/>
          </a:prstGeom>
        </p:spPr>
      </p:pic>
      <p:cxnSp>
        <p:nvCxnSpPr>
          <p:cNvPr id="55" name="Conector recto de flecha 54"/>
          <p:cNvCxnSpPr/>
          <p:nvPr/>
        </p:nvCxnSpPr>
        <p:spPr>
          <a:xfrm>
            <a:off x="4735051" y="2694922"/>
            <a:ext cx="0" cy="9132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945203" y="818210"/>
            <a:ext cx="338733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El sonido y la grafía de las vocales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6</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47" name="CuadroTexto 46"/>
          <p:cNvSpPr txBox="1"/>
          <p:nvPr/>
        </p:nvSpPr>
        <p:spPr>
          <a:xfrm>
            <a:off x="7348709" y="1289061"/>
            <a:ext cx="1752958" cy="332398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cualquiera de las vocales se despliega un pop-up o se abre una sub pantalla que contiene el recuadro del tablero, la vocal u en mayúscula y minúscula, una serie de flechas que indican los trazos de escritura, el sonido correspondiente y el botón de cierre.</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cerrar vuelve al tablero con las cinco vocales.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Emplear audio </a:t>
            </a:r>
            <a:r>
              <a:rPr lang="es-CO" sz="1000" b="1" dirty="0" smtClean="0">
                <a:solidFill>
                  <a:srgbClr val="FF0000"/>
                </a:solidFill>
                <a:latin typeface="Arial" panose="020B0604020202020204" pitchFamily="34" charset="0"/>
                <a:cs typeface="Arial" panose="020B0604020202020204" pitchFamily="34" charset="0"/>
              </a:rPr>
              <a:t>SN_L_G01_U01_L01_03_01</a:t>
            </a:r>
          </a:p>
        </p:txBody>
      </p:sp>
      <p:sp>
        <p:nvSpPr>
          <p:cNvPr id="65" name="CuadroTexto 64"/>
          <p:cNvSpPr txBox="1"/>
          <p:nvPr/>
        </p:nvSpPr>
        <p:spPr>
          <a:xfrm>
            <a:off x="68435" y="5476095"/>
            <a:ext cx="9033231"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Narrador: u.</a:t>
            </a:r>
          </a:p>
        </p:txBody>
      </p:sp>
    </p:spTree>
    <p:extLst>
      <p:ext uri="{BB962C8B-B14F-4D97-AF65-F5344CB8AC3E}">
        <p14:creationId xmlns:p14="http://schemas.microsoft.com/office/powerpoint/2010/main" val="20108330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p:cNvPicPr>
            <a:picLocks noChangeAspect="1"/>
          </p:cNvPicPr>
          <p:nvPr/>
        </p:nvPicPr>
        <p:blipFill rotWithShape="1">
          <a:blip r:embed="rId2"/>
          <a:srcRect t="-1" b="-1"/>
          <a:stretch/>
        </p:blipFill>
        <p:spPr>
          <a:xfrm>
            <a:off x="39603" y="609597"/>
            <a:ext cx="7248525"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L_G01_U02_L02_03_02</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2211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Conoce las vocales (rompecabezas)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47" name="CuadroTexto 46"/>
          <p:cNvSpPr txBox="1"/>
          <p:nvPr/>
        </p:nvSpPr>
        <p:spPr>
          <a:xfrm>
            <a:off x="7348709" y="1289061"/>
            <a:ext cx="1752958" cy="240065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de plantilla: rompecabezas.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Imagen de vocales para armar mediante rompecabezas.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Permitir el arrastre de las 9 fichas del rompecabezas. </a:t>
            </a:r>
            <a:endParaRPr lang="es-CO" sz="1000" dirty="0">
              <a:latin typeface="Arial" panose="020B0604020202020204" pitchFamily="34" charset="0"/>
              <a:cs typeface="Arial" panose="020B0604020202020204" pitchFamily="34" charset="0"/>
            </a:endParaRPr>
          </a:p>
          <a:p>
            <a:endParaRPr lang="es-CO" sz="1000" dirty="0" smtClean="0">
              <a:latin typeface="Arial" panose="020B0604020202020204" pitchFamily="34" charset="0"/>
              <a:cs typeface="Arial" panose="020B0604020202020204" pitchFamily="34" charset="0"/>
            </a:endParaRPr>
          </a:p>
          <a:p>
            <a:r>
              <a:rPr lang="es-CO" sz="1000" dirty="0" smtClean="0">
                <a:solidFill>
                  <a:srgbClr val="FF0000"/>
                </a:solidFill>
              </a:rPr>
              <a:t>IL_L_G01_U02_L02_03_02_01 Composición colorida de las vocales, con fondo. Debe ser medio confusa para aumentar el nivel de dificultad.</a:t>
            </a:r>
            <a:endParaRPr lang="es-CO" sz="1000" dirty="0">
              <a:solidFill>
                <a:srgbClr val="FF0000"/>
              </a:solidFill>
            </a:endParaRPr>
          </a:p>
        </p:txBody>
      </p:sp>
      <p:pic>
        <p:nvPicPr>
          <p:cNvPr id="14" name="Imagen 13"/>
          <p:cNvPicPr>
            <a:picLocks noChangeAspect="1"/>
          </p:cNvPicPr>
          <p:nvPr/>
        </p:nvPicPr>
        <p:blipFill rotWithShape="1">
          <a:blip r:embed="rId3"/>
          <a:srcRect r="74794" b="75476"/>
          <a:stretch/>
        </p:blipFill>
        <p:spPr>
          <a:xfrm>
            <a:off x="4034602" y="1764593"/>
            <a:ext cx="749064" cy="700767"/>
          </a:xfrm>
          <a:prstGeom prst="rect">
            <a:avLst/>
          </a:prstGeom>
        </p:spPr>
      </p:pic>
      <p:pic>
        <p:nvPicPr>
          <p:cNvPr id="90" name="Imagen 89"/>
          <p:cNvPicPr>
            <a:picLocks noChangeAspect="1"/>
          </p:cNvPicPr>
          <p:nvPr/>
        </p:nvPicPr>
        <p:blipFill rotWithShape="1">
          <a:blip r:embed="rId3"/>
          <a:srcRect l="75063" b="75477"/>
          <a:stretch/>
        </p:blipFill>
        <p:spPr>
          <a:xfrm>
            <a:off x="5926415" y="1729138"/>
            <a:ext cx="741069" cy="700766"/>
          </a:xfrm>
          <a:prstGeom prst="rect">
            <a:avLst/>
          </a:prstGeom>
        </p:spPr>
      </p:pic>
      <p:pic>
        <p:nvPicPr>
          <p:cNvPr id="91" name="Imagen 90"/>
          <p:cNvPicPr>
            <a:picLocks noChangeAspect="1"/>
          </p:cNvPicPr>
          <p:nvPr/>
        </p:nvPicPr>
        <p:blipFill rotWithShape="1">
          <a:blip r:embed="rId3"/>
          <a:srcRect l="25775" t="24820" r="50008" b="50588"/>
          <a:stretch/>
        </p:blipFill>
        <p:spPr>
          <a:xfrm>
            <a:off x="4916662" y="1793988"/>
            <a:ext cx="719668" cy="702733"/>
          </a:xfrm>
          <a:prstGeom prst="rect">
            <a:avLst/>
          </a:prstGeom>
        </p:spPr>
      </p:pic>
      <p:pic>
        <p:nvPicPr>
          <p:cNvPr id="92" name="Imagen 91"/>
          <p:cNvPicPr>
            <a:picLocks noChangeAspect="1"/>
          </p:cNvPicPr>
          <p:nvPr/>
        </p:nvPicPr>
        <p:blipFill rotWithShape="1">
          <a:blip r:embed="rId3"/>
          <a:srcRect l="75063" t="24820" b="50588"/>
          <a:stretch/>
        </p:blipFill>
        <p:spPr>
          <a:xfrm>
            <a:off x="6273799" y="2599024"/>
            <a:ext cx="741069" cy="702733"/>
          </a:xfrm>
          <a:prstGeom prst="rect">
            <a:avLst/>
          </a:prstGeom>
        </p:spPr>
      </p:pic>
      <p:pic>
        <p:nvPicPr>
          <p:cNvPr id="93" name="Imagen 92"/>
          <p:cNvPicPr>
            <a:picLocks noChangeAspect="1"/>
          </p:cNvPicPr>
          <p:nvPr/>
        </p:nvPicPr>
        <p:blipFill rotWithShape="1">
          <a:blip r:embed="rId3"/>
          <a:srcRect l="49992" t="49413" r="25222" b="25994"/>
          <a:stretch/>
        </p:blipFill>
        <p:spPr>
          <a:xfrm>
            <a:off x="5258108" y="2639012"/>
            <a:ext cx="736600" cy="702735"/>
          </a:xfrm>
          <a:prstGeom prst="rect">
            <a:avLst/>
          </a:prstGeom>
        </p:spPr>
      </p:pic>
      <p:pic>
        <p:nvPicPr>
          <p:cNvPr id="94" name="Imagen 93"/>
          <p:cNvPicPr>
            <a:picLocks noChangeAspect="1"/>
          </p:cNvPicPr>
          <p:nvPr/>
        </p:nvPicPr>
        <p:blipFill rotWithShape="1">
          <a:blip r:embed="rId3"/>
          <a:srcRect t="49116" r="75079" b="25699"/>
          <a:stretch/>
        </p:blipFill>
        <p:spPr>
          <a:xfrm>
            <a:off x="4306932" y="2639012"/>
            <a:ext cx="740597" cy="719667"/>
          </a:xfrm>
          <a:prstGeom prst="rect">
            <a:avLst/>
          </a:prstGeom>
        </p:spPr>
      </p:pic>
      <p:pic>
        <p:nvPicPr>
          <p:cNvPr id="95" name="Imagen 94"/>
          <p:cNvPicPr>
            <a:picLocks noChangeAspect="1"/>
          </p:cNvPicPr>
          <p:nvPr/>
        </p:nvPicPr>
        <p:blipFill rotWithShape="1">
          <a:blip r:embed="rId3"/>
          <a:srcRect l="134" t="74598" r="75080"/>
          <a:stretch/>
        </p:blipFill>
        <p:spPr>
          <a:xfrm>
            <a:off x="5245761" y="3453048"/>
            <a:ext cx="736601" cy="725866"/>
          </a:xfrm>
          <a:prstGeom prst="rect">
            <a:avLst/>
          </a:prstGeom>
        </p:spPr>
      </p:pic>
      <p:pic>
        <p:nvPicPr>
          <p:cNvPr id="96" name="Imagen 95"/>
          <p:cNvPicPr>
            <a:picLocks noChangeAspect="1"/>
          </p:cNvPicPr>
          <p:nvPr/>
        </p:nvPicPr>
        <p:blipFill rotWithShape="1">
          <a:blip r:embed="rId3"/>
          <a:srcRect l="25491" r="25220" b="75773"/>
          <a:stretch/>
        </p:blipFill>
        <p:spPr>
          <a:xfrm>
            <a:off x="1380066" y="2128759"/>
            <a:ext cx="1464734" cy="602291"/>
          </a:xfrm>
          <a:prstGeom prst="rect">
            <a:avLst/>
          </a:prstGeom>
        </p:spPr>
      </p:pic>
      <p:pic>
        <p:nvPicPr>
          <p:cNvPr id="97" name="Imagen 96"/>
          <p:cNvPicPr>
            <a:picLocks noChangeAspect="1"/>
          </p:cNvPicPr>
          <p:nvPr/>
        </p:nvPicPr>
        <p:blipFill rotWithShape="1">
          <a:blip r:embed="rId3"/>
          <a:srcRect t="24820" r="75079" b="50588"/>
          <a:stretch/>
        </p:blipFill>
        <p:spPr>
          <a:xfrm>
            <a:off x="622536" y="2838273"/>
            <a:ext cx="740597" cy="611367"/>
          </a:xfrm>
          <a:prstGeom prst="rect">
            <a:avLst/>
          </a:prstGeom>
        </p:spPr>
      </p:pic>
      <p:pic>
        <p:nvPicPr>
          <p:cNvPr id="98" name="Imagen 97"/>
          <p:cNvPicPr>
            <a:picLocks noChangeAspect="1"/>
          </p:cNvPicPr>
          <p:nvPr/>
        </p:nvPicPr>
        <p:blipFill rotWithShape="1">
          <a:blip r:embed="rId3"/>
          <a:srcRect l="50562" t="23931" r="25222" b="50588"/>
          <a:stretch/>
        </p:blipFill>
        <p:spPr>
          <a:xfrm>
            <a:off x="2125133" y="2813555"/>
            <a:ext cx="719668" cy="633464"/>
          </a:xfrm>
          <a:prstGeom prst="rect">
            <a:avLst/>
          </a:prstGeom>
        </p:spPr>
      </p:pic>
      <p:pic>
        <p:nvPicPr>
          <p:cNvPr id="99" name="Imagen 98"/>
          <p:cNvPicPr>
            <a:picLocks noChangeAspect="1"/>
          </p:cNvPicPr>
          <p:nvPr/>
        </p:nvPicPr>
        <p:blipFill rotWithShape="1">
          <a:blip r:embed="rId3"/>
          <a:srcRect l="26061" t="49414" r="50008" b="25698"/>
          <a:stretch/>
        </p:blipFill>
        <p:spPr>
          <a:xfrm>
            <a:off x="1397000" y="3541233"/>
            <a:ext cx="711200" cy="618733"/>
          </a:xfrm>
          <a:prstGeom prst="rect">
            <a:avLst/>
          </a:prstGeom>
        </p:spPr>
      </p:pic>
      <p:pic>
        <p:nvPicPr>
          <p:cNvPr id="100" name="Imagen 99"/>
          <p:cNvPicPr>
            <a:picLocks noChangeAspect="1"/>
          </p:cNvPicPr>
          <p:nvPr/>
        </p:nvPicPr>
        <p:blipFill rotWithShape="1">
          <a:blip r:embed="rId3"/>
          <a:srcRect l="74493" t="50006" b="25401"/>
          <a:stretch/>
        </p:blipFill>
        <p:spPr>
          <a:xfrm>
            <a:off x="2836332" y="3557940"/>
            <a:ext cx="758003" cy="611368"/>
          </a:xfrm>
          <a:prstGeom prst="rect">
            <a:avLst/>
          </a:prstGeom>
        </p:spPr>
      </p:pic>
      <p:sp>
        <p:nvSpPr>
          <p:cNvPr id="18" name="Rectángulo redondeado 17"/>
          <p:cNvSpPr/>
          <p:nvPr/>
        </p:nvSpPr>
        <p:spPr>
          <a:xfrm>
            <a:off x="499533" y="2087389"/>
            <a:ext cx="3242734" cy="2228791"/>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1" name="CuadroTexto 100"/>
          <p:cNvSpPr txBox="1"/>
          <p:nvPr/>
        </p:nvSpPr>
        <p:spPr>
          <a:xfrm>
            <a:off x="162092" y="1494135"/>
            <a:ext cx="3165867" cy="307777"/>
          </a:xfrm>
          <a:prstGeom prst="rect">
            <a:avLst/>
          </a:prstGeom>
          <a:noFill/>
        </p:spPr>
        <p:txBody>
          <a:bodyPr wrap="none" rtlCol="0">
            <a:spAutoFit/>
          </a:bodyPr>
          <a:lstStyle/>
          <a:p>
            <a:r>
              <a:rPr lang="es-CO" sz="1400" dirty="0" smtClean="0"/>
              <a:t>Arrastra las fichas y descubre las vocales.</a:t>
            </a:r>
            <a:endParaRPr lang="es-CO" sz="1400" dirty="0"/>
          </a:p>
        </p:txBody>
      </p:sp>
      <p:sp>
        <p:nvSpPr>
          <p:cNvPr id="102" name="CuadroTexto 101"/>
          <p:cNvSpPr txBox="1"/>
          <p:nvPr/>
        </p:nvSpPr>
        <p:spPr>
          <a:xfrm>
            <a:off x="423691" y="4208829"/>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IL_L_G01_U02_L02_03_02_01</a:t>
            </a:r>
            <a:endParaRPr lang="es-CO" sz="1200" dirty="0">
              <a:solidFill>
                <a:srgbClr val="FF0000"/>
              </a:solidFill>
            </a:endParaRPr>
          </a:p>
        </p:txBody>
      </p:sp>
    </p:spTree>
    <p:extLst>
      <p:ext uri="{BB962C8B-B14F-4D97-AF65-F5344CB8AC3E}">
        <p14:creationId xmlns:p14="http://schemas.microsoft.com/office/powerpoint/2010/main" val="3687230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t="-1" b="-1"/>
          <a:stretch/>
        </p:blipFill>
        <p:spPr>
          <a:xfrm>
            <a:off x="39603" y="609597"/>
            <a:ext cx="7248525"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L_G01_U02_L02_03_03</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40777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El sonido de las vocales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47" name="CuadroTexto 46"/>
          <p:cNvSpPr txBox="1"/>
          <p:nvPr/>
        </p:nvSpPr>
        <p:spPr>
          <a:xfrm>
            <a:off x="7348709" y="1289061"/>
            <a:ext cx="1752958" cy="178510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Insertar botones de sonido.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Permitir que el estudiante escriba las vocales y que reproduzca el audio.</a:t>
            </a:r>
          </a:p>
          <a:p>
            <a:r>
              <a:rPr lang="es-CO" sz="1000" dirty="0" smtClean="0">
                <a:solidFill>
                  <a:srgbClr val="FF0000"/>
                </a:solidFill>
                <a:latin typeface="Arial" panose="020B0604020202020204" pitchFamily="34" charset="0"/>
                <a:cs typeface="Arial" panose="020B0604020202020204" pitchFamily="34" charset="0"/>
              </a:rPr>
              <a:t>o   e</a:t>
            </a:r>
          </a:p>
          <a:p>
            <a:r>
              <a:rPr lang="es-CO" sz="1000" dirty="0" smtClean="0">
                <a:solidFill>
                  <a:srgbClr val="FF0000"/>
                </a:solidFill>
                <a:latin typeface="Arial" panose="020B0604020202020204" pitchFamily="34" charset="0"/>
                <a:cs typeface="Arial" panose="020B0604020202020204" pitchFamily="34" charset="0"/>
              </a:rPr>
              <a:t>i    a    u</a:t>
            </a:r>
          </a:p>
          <a:p>
            <a:r>
              <a:rPr lang="es-CO" sz="1000" dirty="0" smtClean="0">
                <a:solidFill>
                  <a:srgbClr val="FF0000"/>
                </a:solidFill>
                <a:latin typeface="Arial" panose="020B0604020202020204" pitchFamily="34" charset="0"/>
                <a:cs typeface="Arial" panose="020B0604020202020204" pitchFamily="34" charset="0"/>
              </a:rPr>
              <a:t>u    e    o    i    a</a:t>
            </a:r>
          </a:p>
        </p:txBody>
      </p:sp>
      <p:sp>
        <p:nvSpPr>
          <p:cNvPr id="12" name="Botón de acción: Sonido 11">
            <a:hlinkClick r:id="" action="ppaction://noaction" highlightClick="1">
              <a:snd r:embed="rId3" name="applause.wav"/>
            </a:hlinkClick>
          </p:cNvPr>
          <p:cNvSpPr/>
          <p:nvPr/>
        </p:nvSpPr>
        <p:spPr>
          <a:xfrm>
            <a:off x="567267" y="1837267"/>
            <a:ext cx="465666" cy="4064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1" name="Botón de acción: Sonido 30">
            <a:hlinkClick r:id="" action="ppaction://noaction" highlightClick="1">
              <a:snd r:embed="rId3" name="applause.wav"/>
            </a:hlinkClick>
          </p:cNvPr>
          <p:cNvSpPr/>
          <p:nvPr/>
        </p:nvSpPr>
        <p:spPr>
          <a:xfrm>
            <a:off x="537634" y="2686856"/>
            <a:ext cx="465666" cy="4064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2" name="Botón de acción: Sonido 31">
            <a:hlinkClick r:id="" action="ppaction://noaction" highlightClick="1">
              <a:snd r:embed="rId3" name="applause.wav"/>
            </a:hlinkClick>
          </p:cNvPr>
          <p:cNvSpPr/>
          <p:nvPr/>
        </p:nvSpPr>
        <p:spPr>
          <a:xfrm>
            <a:off x="537634" y="3536445"/>
            <a:ext cx="465666" cy="4064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3" name="CuadroTexto 12"/>
          <p:cNvSpPr txBox="1"/>
          <p:nvPr/>
        </p:nvSpPr>
        <p:spPr>
          <a:xfrm>
            <a:off x="1115563" y="1695429"/>
            <a:ext cx="2122697" cy="646331"/>
          </a:xfrm>
          <a:prstGeom prst="rect">
            <a:avLst/>
          </a:prstGeom>
          <a:noFill/>
        </p:spPr>
        <p:txBody>
          <a:bodyPr wrap="none" rtlCol="0">
            <a:spAutoFit/>
          </a:bodyPr>
          <a:lstStyle/>
          <a:p>
            <a:r>
              <a:rPr lang="es-CO" sz="3600" b="1" dirty="0" smtClean="0">
                <a:solidFill>
                  <a:schemeClr val="accent1">
                    <a:lumMod val="75000"/>
                  </a:schemeClr>
                </a:solidFill>
              </a:rPr>
              <a:t>____ ____</a:t>
            </a:r>
            <a:endParaRPr lang="es-CO" sz="3600" b="1" dirty="0">
              <a:solidFill>
                <a:schemeClr val="accent1">
                  <a:lumMod val="75000"/>
                </a:schemeClr>
              </a:solidFill>
            </a:endParaRPr>
          </a:p>
        </p:txBody>
      </p:sp>
      <p:sp>
        <p:nvSpPr>
          <p:cNvPr id="34" name="CuadroTexto 33"/>
          <p:cNvSpPr txBox="1"/>
          <p:nvPr/>
        </p:nvSpPr>
        <p:spPr>
          <a:xfrm>
            <a:off x="1115563" y="2515870"/>
            <a:ext cx="3143809" cy="646331"/>
          </a:xfrm>
          <a:prstGeom prst="rect">
            <a:avLst/>
          </a:prstGeom>
          <a:noFill/>
        </p:spPr>
        <p:txBody>
          <a:bodyPr wrap="none" rtlCol="0">
            <a:spAutoFit/>
          </a:bodyPr>
          <a:lstStyle/>
          <a:p>
            <a:r>
              <a:rPr lang="es-CO" sz="3600" b="1" dirty="0" smtClean="0">
                <a:solidFill>
                  <a:schemeClr val="accent1">
                    <a:lumMod val="75000"/>
                  </a:schemeClr>
                </a:solidFill>
              </a:rPr>
              <a:t>____ ____ ____</a:t>
            </a:r>
            <a:endParaRPr lang="es-CO" sz="3600" b="1" dirty="0">
              <a:solidFill>
                <a:schemeClr val="accent1">
                  <a:lumMod val="75000"/>
                </a:schemeClr>
              </a:solidFill>
            </a:endParaRPr>
          </a:p>
        </p:txBody>
      </p:sp>
      <p:sp>
        <p:nvSpPr>
          <p:cNvPr id="35" name="CuadroTexto 34"/>
          <p:cNvSpPr txBox="1"/>
          <p:nvPr/>
        </p:nvSpPr>
        <p:spPr>
          <a:xfrm>
            <a:off x="1115563" y="3349712"/>
            <a:ext cx="5186035" cy="646331"/>
          </a:xfrm>
          <a:prstGeom prst="rect">
            <a:avLst/>
          </a:prstGeom>
          <a:noFill/>
        </p:spPr>
        <p:txBody>
          <a:bodyPr wrap="none" rtlCol="0">
            <a:spAutoFit/>
          </a:bodyPr>
          <a:lstStyle/>
          <a:p>
            <a:r>
              <a:rPr lang="es-CO" sz="3600" b="1" dirty="0" smtClean="0">
                <a:solidFill>
                  <a:schemeClr val="accent1">
                    <a:lumMod val="75000"/>
                  </a:schemeClr>
                </a:solidFill>
              </a:rPr>
              <a:t>____ ____ ____ ____ ____</a:t>
            </a:r>
            <a:endParaRPr lang="es-CO" sz="3600" b="1" dirty="0">
              <a:solidFill>
                <a:schemeClr val="accent1">
                  <a:lumMod val="75000"/>
                </a:schemeClr>
              </a:solidFill>
            </a:endParaRPr>
          </a:p>
        </p:txBody>
      </p:sp>
      <p:sp>
        <p:nvSpPr>
          <p:cNvPr id="36" name="CuadroTexto 35"/>
          <p:cNvSpPr txBox="1"/>
          <p:nvPr/>
        </p:nvSpPr>
        <p:spPr>
          <a:xfrm>
            <a:off x="68435" y="5476095"/>
            <a:ext cx="9033231"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Narrador: o e</a:t>
            </a:r>
          </a:p>
          <a:p>
            <a:r>
              <a:rPr lang="es-CO" sz="1000" dirty="0" smtClean="0">
                <a:latin typeface="Arial" panose="020B0604020202020204" pitchFamily="34" charset="0"/>
                <a:cs typeface="Arial" panose="020B0604020202020204" pitchFamily="34" charset="0"/>
              </a:rPr>
              <a:t>i a u</a:t>
            </a:r>
          </a:p>
          <a:p>
            <a:r>
              <a:rPr lang="es-CO" sz="1000" dirty="0" smtClean="0">
                <a:latin typeface="Arial" panose="020B0604020202020204" pitchFamily="34" charset="0"/>
                <a:cs typeface="Arial" panose="020B0604020202020204" pitchFamily="34" charset="0"/>
              </a:rPr>
              <a:t>u e o i a</a:t>
            </a:r>
          </a:p>
          <a:p>
            <a:r>
              <a:rPr lang="es-CO" sz="1000" dirty="0" smtClean="0">
                <a:solidFill>
                  <a:srgbClr val="FF0000"/>
                </a:solidFill>
                <a:latin typeface="Arial" panose="020B0604020202020204" pitchFamily="34" charset="0"/>
                <a:cs typeface="Arial" panose="020B0604020202020204" pitchFamily="34" charset="0"/>
              </a:rPr>
              <a:t>SN_L_G01_U02_L02_03_03</a:t>
            </a:r>
            <a:endParaRPr lang="es-CO" sz="1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89401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L_G01_U02_L02_03_04</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721707"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la imagen de una exhibición de productos agrícolas. De entre todos, se resaltan tres (bananos, peras, tomates).</a:t>
            </a:r>
            <a:endParaRPr lang="es-CO" sz="1000" dirty="0">
              <a:latin typeface="Arial" panose="020B0604020202020204" pitchFamily="34" charset="0"/>
              <a:cs typeface="Arial" panose="020B0604020202020204" pitchFamily="34" charset="0"/>
            </a:endParaRPr>
          </a:p>
          <a:p>
            <a:endParaRPr lang="es-CO" sz="1000" dirty="0" smtClean="0">
              <a:latin typeface="Arial" panose="020B0604020202020204" pitchFamily="34" charset="0"/>
              <a:cs typeface="Arial" panose="020B0604020202020204" pitchFamily="34" charset="0"/>
            </a:endParaRPr>
          </a:p>
          <a:p>
            <a:r>
              <a:rPr lang="es-CO" sz="1000" dirty="0" smtClean="0">
                <a:solidFill>
                  <a:srgbClr val="FF0000"/>
                </a:solidFill>
              </a:rPr>
              <a:t>IL_L_G01_U02_L02_03_04_01 exhibición de frutas y verduras.</a:t>
            </a:r>
          </a:p>
          <a:p>
            <a:r>
              <a:rPr lang="es-CO" sz="1000" dirty="0" smtClean="0">
                <a:solidFill>
                  <a:srgbClr val="FF0000"/>
                </a:solidFill>
              </a:rPr>
              <a:t>IL_L_G01_U02_L02_03_04_02 detalle de las peras.</a:t>
            </a:r>
          </a:p>
          <a:p>
            <a:r>
              <a:rPr lang="es-CO" sz="1000" dirty="0" smtClean="0">
                <a:solidFill>
                  <a:srgbClr val="FF0000"/>
                </a:solidFill>
              </a:rPr>
              <a:t>IL_L_G01_U02_L02_03_04_03 detalle de los bananos.</a:t>
            </a:r>
          </a:p>
          <a:p>
            <a:r>
              <a:rPr lang="es-CO" sz="1000" dirty="0" smtClean="0">
                <a:solidFill>
                  <a:srgbClr val="FF0000"/>
                </a:solidFill>
              </a:rPr>
              <a:t>IL_L_G01_U02_L02_03_04_04 detalle de los tomates.</a:t>
            </a:r>
            <a:endParaRPr lang="es-CO" sz="1000" dirty="0">
              <a:solidFill>
                <a:srgbClr val="FF0000"/>
              </a:solidFill>
            </a:endParaRPr>
          </a:p>
        </p:txBody>
      </p:sp>
      <p:sp>
        <p:nvSpPr>
          <p:cNvPr id="23" name="CuadroTexto 22"/>
          <p:cNvSpPr txBox="1"/>
          <p:nvPr/>
        </p:nvSpPr>
        <p:spPr>
          <a:xfrm>
            <a:off x="162092" y="1494135"/>
            <a:ext cx="3040897" cy="307777"/>
          </a:xfrm>
          <a:prstGeom prst="rect">
            <a:avLst/>
          </a:prstGeom>
          <a:noFill/>
        </p:spPr>
        <p:txBody>
          <a:bodyPr wrap="none" rtlCol="0">
            <a:spAutoFit/>
          </a:bodyPr>
          <a:lstStyle/>
          <a:p>
            <a:r>
              <a:rPr lang="es-CO" sz="1400" dirty="0" smtClean="0"/>
              <a:t>Haz clic sobre los productos resaltados.</a:t>
            </a:r>
            <a:endParaRPr lang="es-CO" sz="1400" dirty="0"/>
          </a:p>
        </p:txBody>
      </p:sp>
      <p:pic>
        <p:nvPicPr>
          <p:cNvPr id="15" name="Imagen 14"/>
          <p:cNvPicPr>
            <a:picLocks noChangeAspect="1"/>
          </p:cNvPicPr>
          <p:nvPr/>
        </p:nvPicPr>
        <p:blipFill rotWithShape="1">
          <a:blip r:embed="rId3"/>
          <a:srcRect l="3186" t="8081" r="3777"/>
          <a:stretch/>
        </p:blipFill>
        <p:spPr>
          <a:xfrm>
            <a:off x="287867" y="1794337"/>
            <a:ext cx="6509773" cy="2521843"/>
          </a:xfrm>
          <a:prstGeom prst="rect">
            <a:avLst/>
          </a:prstGeom>
        </p:spPr>
      </p:pic>
      <p:pic>
        <p:nvPicPr>
          <p:cNvPr id="26" name="Imagen 25"/>
          <p:cNvPicPr>
            <a:picLocks noChangeAspect="1"/>
          </p:cNvPicPr>
          <p:nvPr/>
        </p:nvPicPr>
        <p:blipFill rotWithShape="1">
          <a:blip r:embed="rId4">
            <a:extLst>
              <a:ext uri="{BEBA8EAE-BF5A-486C-A8C5-ECC9F3942E4B}">
                <a14:imgProps xmlns:a14="http://schemas.microsoft.com/office/drawing/2010/main">
                  <a14:imgLayer r:embed="rId5">
                    <a14:imgEffect>
                      <a14:backgroundRemoval t="15625" b="34091" l="73778" r="90000">
                        <a14:foregroundMark x1="85333" y1="17614" x2="84667" y2="23295"/>
                        <a14:foregroundMark x1="87556" y1="17045" x2="86889" y2="22727"/>
                        <a14:foregroundMark x1="76222" y1="31534" x2="78000" y2="33523"/>
                      </a14:backgroundRemoval>
                    </a14:imgEffect>
                  </a14:imgLayer>
                </a14:imgProps>
              </a:ext>
            </a:extLst>
          </a:blip>
          <a:srcRect l="73490" t="14892" r="9328" b="65975"/>
          <a:stretch/>
        </p:blipFill>
        <p:spPr>
          <a:xfrm>
            <a:off x="5206452" y="1981200"/>
            <a:ext cx="1202267" cy="524934"/>
          </a:xfrm>
          <a:prstGeom prst="rect">
            <a:avLst/>
          </a:prstGeom>
          <a:effectLst>
            <a:glow rad="228600">
              <a:schemeClr val="accent5">
                <a:satMod val="175000"/>
                <a:alpha val="40000"/>
              </a:schemeClr>
            </a:glow>
          </a:effectLst>
        </p:spPr>
      </p:pic>
      <p:pic>
        <p:nvPicPr>
          <p:cNvPr id="29" name="Imagen 28"/>
          <p:cNvPicPr>
            <a:picLocks noChangeAspect="1"/>
          </p:cNvPicPr>
          <p:nvPr/>
        </p:nvPicPr>
        <p:blipFill rotWithShape="1">
          <a:blip r:embed="rId6">
            <a:extLst>
              <a:ext uri="{BEBA8EAE-BF5A-486C-A8C5-ECC9F3942E4B}">
                <a14:imgProps xmlns:a14="http://schemas.microsoft.com/office/drawing/2010/main">
                  <a14:imgLayer r:embed="rId5">
                    <a14:imgEffect>
                      <a14:backgroundRemoval t="17330" b="34375" l="25778" r="41556">
                        <a14:foregroundMark x1="26889" y1="25284" x2="39778" y2="34375"/>
                        <a14:foregroundMark x1="38667" y1="26989" x2="28222" y2="33807"/>
                      </a14:backgroundRemoval>
                    </a14:imgEffect>
                  </a14:imgLayer>
                </a14:imgProps>
              </a:ext>
            </a:extLst>
          </a:blip>
          <a:srcRect l="26176" t="15818" r="58214" b="66283"/>
          <a:stretch/>
        </p:blipFill>
        <p:spPr>
          <a:xfrm>
            <a:off x="1896535" y="2006598"/>
            <a:ext cx="1092200" cy="491068"/>
          </a:xfrm>
          <a:prstGeom prst="rect">
            <a:avLst/>
          </a:prstGeom>
          <a:effectLst>
            <a:glow rad="228600">
              <a:schemeClr val="accent1">
                <a:satMod val="175000"/>
                <a:alpha val="40000"/>
              </a:schemeClr>
            </a:glow>
          </a:effectLst>
        </p:spPr>
      </p:pic>
      <p:pic>
        <p:nvPicPr>
          <p:cNvPr id="30" name="Imagen 29"/>
          <p:cNvPicPr>
            <a:picLocks noChangeAspect="1"/>
          </p:cNvPicPr>
          <p:nvPr/>
        </p:nvPicPr>
        <p:blipFill rotWithShape="1">
          <a:blip r:embed="rId7">
            <a:extLst>
              <a:ext uri="{BEBA8EAE-BF5A-486C-A8C5-ECC9F3942E4B}">
                <a14:imgProps xmlns:a14="http://schemas.microsoft.com/office/drawing/2010/main">
                  <a14:imgLayer r:embed="rId5">
                    <a14:imgEffect>
                      <a14:backgroundRemoval t="56250" b="84375" l="28667" r="50000">
                        <a14:foregroundMark x1="29333" y1="59659" x2="48889" y2="80114"/>
                        <a14:foregroundMark x1="29556" y1="81534" x2="48889" y2="59091"/>
                        <a14:foregroundMark x1="29111" y1="58523" x2="48667" y2="58807"/>
                        <a14:foregroundMark x1="29333" y1="60795" x2="29556" y2="82955"/>
                        <a14:foregroundMark x1="48889" y1="63636" x2="48889" y2="63636"/>
                        <a14:foregroundMark x1="49333" y1="67614" x2="49556" y2="72159"/>
                      </a14:backgroundRemoval>
                    </a14:imgEffect>
                  </a14:imgLayer>
                </a14:imgProps>
              </a:ext>
            </a:extLst>
          </a:blip>
          <a:srcRect l="28718" t="56554" r="49985" b="15364"/>
          <a:stretch/>
        </p:blipFill>
        <p:spPr>
          <a:xfrm>
            <a:off x="2067074" y="3121395"/>
            <a:ext cx="1490135" cy="770467"/>
          </a:xfrm>
          <a:prstGeom prst="rect">
            <a:avLst/>
          </a:prstGeom>
          <a:effectLst>
            <a:glow rad="228600">
              <a:schemeClr val="accent5">
                <a:satMod val="175000"/>
                <a:alpha val="40000"/>
              </a:schemeClr>
            </a:glow>
          </a:effectLst>
        </p:spPr>
      </p:pic>
      <p:sp>
        <p:nvSpPr>
          <p:cNvPr id="33" name="CuadroTexto 32"/>
          <p:cNvSpPr txBox="1"/>
          <p:nvPr/>
        </p:nvSpPr>
        <p:spPr>
          <a:xfrm>
            <a:off x="435726" y="1805802"/>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IL_L_G01_U02_L02_03_04_01</a:t>
            </a:r>
            <a:endParaRPr lang="es-CO" sz="1200" dirty="0">
              <a:solidFill>
                <a:srgbClr val="FF0000"/>
              </a:solidFill>
            </a:endParaRPr>
          </a:p>
        </p:txBody>
      </p:sp>
      <p:sp>
        <p:nvSpPr>
          <p:cNvPr id="37" name="CuadroTexto 36"/>
          <p:cNvSpPr txBox="1"/>
          <p:nvPr/>
        </p:nvSpPr>
        <p:spPr>
          <a:xfrm>
            <a:off x="1724040" y="2463802"/>
            <a:ext cx="1478948"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IL_L_G01_U02_L02_03_04_02</a:t>
            </a:r>
            <a:endParaRPr lang="es-CO" sz="800" dirty="0">
              <a:solidFill>
                <a:srgbClr val="FF0000"/>
              </a:solidFill>
            </a:endParaRPr>
          </a:p>
        </p:txBody>
      </p:sp>
      <p:sp>
        <p:nvSpPr>
          <p:cNvPr id="38" name="CuadroTexto 37"/>
          <p:cNvSpPr txBox="1"/>
          <p:nvPr/>
        </p:nvSpPr>
        <p:spPr>
          <a:xfrm>
            <a:off x="4988016" y="2437895"/>
            <a:ext cx="1478948"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IL_L_G01_U02_L02_03_04_03</a:t>
            </a:r>
            <a:endParaRPr lang="es-CO" sz="800" dirty="0">
              <a:solidFill>
                <a:srgbClr val="FF0000"/>
              </a:solidFill>
            </a:endParaRPr>
          </a:p>
        </p:txBody>
      </p:sp>
      <p:sp>
        <p:nvSpPr>
          <p:cNvPr id="39" name="CuadroTexto 38"/>
          <p:cNvSpPr txBox="1"/>
          <p:nvPr/>
        </p:nvSpPr>
        <p:spPr>
          <a:xfrm>
            <a:off x="2063805" y="3888577"/>
            <a:ext cx="1478948"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IL_L_G01_U02_L02_03_04_04</a:t>
            </a:r>
            <a:endParaRPr lang="es-CO" sz="800" dirty="0">
              <a:solidFill>
                <a:srgbClr val="FF0000"/>
              </a:solidFill>
            </a:endParaRPr>
          </a:p>
        </p:txBody>
      </p:sp>
    </p:spTree>
    <p:extLst>
      <p:ext uri="{BB962C8B-B14F-4D97-AF65-F5344CB8AC3E}">
        <p14:creationId xmlns:p14="http://schemas.microsoft.com/office/powerpoint/2010/main" val="3006161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L_G01_U02_L02_03_04</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721707"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240065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alguno de los productos, la imagen principal pierde importancia y la imagen del producto se amplía. </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Justo debajo aparece el nombre del producto con las vocales resaltadas.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Insertar botón para regresar a la imagen principal.</a:t>
            </a:r>
          </a:p>
        </p:txBody>
      </p:sp>
      <p:sp>
        <p:nvSpPr>
          <p:cNvPr id="23" name="CuadroTexto 22"/>
          <p:cNvSpPr txBox="1"/>
          <p:nvPr/>
        </p:nvSpPr>
        <p:spPr>
          <a:xfrm>
            <a:off x="162092" y="1494135"/>
            <a:ext cx="3040897" cy="307777"/>
          </a:xfrm>
          <a:prstGeom prst="rect">
            <a:avLst/>
          </a:prstGeom>
          <a:noFill/>
        </p:spPr>
        <p:txBody>
          <a:bodyPr wrap="none" rtlCol="0">
            <a:spAutoFit/>
          </a:bodyPr>
          <a:lstStyle/>
          <a:p>
            <a:r>
              <a:rPr lang="es-CO" sz="1400" dirty="0" smtClean="0"/>
              <a:t>Haz clic sobre los productos resaltados.</a:t>
            </a:r>
            <a:endParaRPr lang="es-CO" sz="1400" dirty="0"/>
          </a:p>
        </p:txBody>
      </p:sp>
      <p:pic>
        <p:nvPicPr>
          <p:cNvPr id="15" name="Imagen 14"/>
          <p:cNvPicPr>
            <a:picLocks noChangeAspect="1"/>
          </p:cNvPicPr>
          <p:nvPr/>
        </p:nvPicPr>
        <p:blipFill rotWithShape="1">
          <a:blip r:embed="rId3">
            <a:duotone>
              <a:schemeClr val="bg2">
                <a:shade val="45000"/>
                <a:satMod val="135000"/>
              </a:schemeClr>
              <a:prstClr val="white"/>
            </a:duotone>
          </a:blip>
          <a:srcRect l="3186" t="8081" r="3777"/>
          <a:stretch/>
        </p:blipFill>
        <p:spPr>
          <a:xfrm>
            <a:off x="287867" y="1794337"/>
            <a:ext cx="6509773" cy="2521843"/>
          </a:xfrm>
          <a:prstGeom prst="rect">
            <a:avLst/>
          </a:prstGeom>
        </p:spPr>
      </p:pic>
      <p:pic>
        <p:nvPicPr>
          <p:cNvPr id="26" name="Imagen 25"/>
          <p:cNvPicPr>
            <a:picLocks noChangeAspect="1"/>
          </p:cNvPicPr>
          <p:nvPr/>
        </p:nvPicPr>
        <p:blipFill rotWithShape="1">
          <a:blip r:embed="rId4">
            <a:extLst>
              <a:ext uri="{BEBA8EAE-BF5A-486C-A8C5-ECC9F3942E4B}">
                <a14:imgProps xmlns:a14="http://schemas.microsoft.com/office/drawing/2010/main">
                  <a14:imgLayer r:embed="rId5">
                    <a14:imgEffect>
                      <a14:backgroundRemoval t="15625" b="34091" l="73778" r="90000">
                        <a14:foregroundMark x1="85333" y1="17614" x2="84667" y2="23295"/>
                        <a14:foregroundMark x1="87556" y1="17045" x2="86889" y2="22727"/>
                        <a14:foregroundMark x1="76222" y1="31534" x2="78000" y2="33523"/>
                      </a14:backgroundRemoval>
                    </a14:imgEffect>
                  </a14:imgLayer>
                </a14:imgProps>
              </a:ext>
            </a:extLst>
          </a:blip>
          <a:srcRect l="73490" t="14892" r="9328" b="65975"/>
          <a:stretch/>
        </p:blipFill>
        <p:spPr>
          <a:xfrm>
            <a:off x="1885348" y="2054481"/>
            <a:ext cx="3471056" cy="1515533"/>
          </a:xfrm>
          <a:prstGeom prst="rect">
            <a:avLst/>
          </a:prstGeom>
          <a:effectLst>
            <a:glow rad="228600">
              <a:schemeClr val="accent5">
                <a:satMod val="175000"/>
                <a:alpha val="40000"/>
              </a:schemeClr>
            </a:glow>
          </a:effectLst>
        </p:spPr>
      </p:pic>
      <p:sp>
        <p:nvSpPr>
          <p:cNvPr id="12" name="Rectángulo 11"/>
          <p:cNvSpPr/>
          <p:nvPr/>
        </p:nvSpPr>
        <p:spPr>
          <a:xfrm>
            <a:off x="2058218" y="3463644"/>
            <a:ext cx="3179075"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b</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a</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n</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a</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n</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o</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s</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13" name="Botón de acción: Inicio 12">
            <a:hlinkClick r:id="" action="ppaction://hlinkshowjump?jump=firstslide" highlightClick="1"/>
          </p:cNvPr>
          <p:cNvSpPr/>
          <p:nvPr/>
        </p:nvSpPr>
        <p:spPr>
          <a:xfrm>
            <a:off x="6548017" y="4083874"/>
            <a:ext cx="324824" cy="297574"/>
          </a:xfrm>
          <a:prstGeom prst="actionButtonHome">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0772179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L_G01_U02_L02_03_04</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721707"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240065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alguno de los productos, la imagen principal pierde importancia y la imagen del producto se amplía. </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Justo debajo aparece el nombre del producto con las vocales resaltadas.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Insertar botón para regresar a la imagen principal.</a:t>
            </a:r>
          </a:p>
        </p:txBody>
      </p:sp>
      <p:sp>
        <p:nvSpPr>
          <p:cNvPr id="23" name="CuadroTexto 22"/>
          <p:cNvSpPr txBox="1"/>
          <p:nvPr/>
        </p:nvSpPr>
        <p:spPr>
          <a:xfrm>
            <a:off x="162092" y="1494135"/>
            <a:ext cx="3040897" cy="307777"/>
          </a:xfrm>
          <a:prstGeom prst="rect">
            <a:avLst/>
          </a:prstGeom>
          <a:noFill/>
        </p:spPr>
        <p:txBody>
          <a:bodyPr wrap="none" rtlCol="0">
            <a:spAutoFit/>
          </a:bodyPr>
          <a:lstStyle/>
          <a:p>
            <a:r>
              <a:rPr lang="es-CO" sz="1400" dirty="0" smtClean="0"/>
              <a:t>Haz clic sobre los productos resaltados.</a:t>
            </a:r>
            <a:endParaRPr lang="es-CO" sz="1400" dirty="0"/>
          </a:p>
        </p:txBody>
      </p:sp>
      <p:pic>
        <p:nvPicPr>
          <p:cNvPr id="15" name="Imagen 14"/>
          <p:cNvPicPr>
            <a:picLocks noChangeAspect="1"/>
          </p:cNvPicPr>
          <p:nvPr/>
        </p:nvPicPr>
        <p:blipFill rotWithShape="1">
          <a:blip r:embed="rId3">
            <a:duotone>
              <a:schemeClr val="bg2">
                <a:shade val="45000"/>
                <a:satMod val="135000"/>
              </a:schemeClr>
              <a:prstClr val="white"/>
            </a:duotone>
          </a:blip>
          <a:srcRect l="3186" t="8081" r="3777"/>
          <a:stretch/>
        </p:blipFill>
        <p:spPr>
          <a:xfrm>
            <a:off x="287867" y="1794337"/>
            <a:ext cx="6509773" cy="2521843"/>
          </a:xfrm>
          <a:prstGeom prst="rect">
            <a:avLst/>
          </a:prstGeom>
        </p:spPr>
      </p:pic>
      <p:sp>
        <p:nvSpPr>
          <p:cNvPr id="12" name="Rectángulo 11"/>
          <p:cNvSpPr/>
          <p:nvPr/>
        </p:nvSpPr>
        <p:spPr>
          <a:xfrm>
            <a:off x="2597628" y="3463644"/>
            <a:ext cx="2100255"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p</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e</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r</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a</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s</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13" name="Botón de acción: Inicio 12">
            <a:hlinkClick r:id="" action="ppaction://hlinkshowjump?jump=firstslide" highlightClick="1"/>
          </p:cNvPr>
          <p:cNvSpPr/>
          <p:nvPr/>
        </p:nvSpPr>
        <p:spPr>
          <a:xfrm>
            <a:off x="6548017" y="4083874"/>
            <a:ext cx="324824" cy="297574"/>
          </a:xfrm>
          <a:prstGeom prst="actionButtonHome">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2" name="Imagen 21"/>
          <p:cNvPicPr>
            <a:picLocks noChangeAspect="1"/>
          </p:cNvPicPr>
          <p:nvPr/>
        </p:nvPicPr>
        <p:blipFill rotWithShape="1">
          <a:blip r:embed="rId4"/>
          <a:srcRect l="26176" t="15818" r="58214" b="66283"/>
          <a:stretch/>
        </p:blipFill>
        <p:spPr>
          <a:xfrm>
            <a:off x="1896534" y="2006597"/>
            <a:ext cx="3408413" cy="1532469"/>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20658038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L_G01_U02_L02_03_04</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4</a:t>
            </a:r>
            <a:r>
              <a:rPr lang="es-CO" sz="1200" dirty="0" smtClean="0">
                <a:latin typeface="Arial" panose="020B0604020202020204" pitchFamily="34" charset="0"/>
                <a:cs typeface="Arial" panose="020B0604020202020204" pitchFamily="34" charset="0"/>
              </a:rPr>
              <a:t>/4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721707"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240065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alguno de los productos, la imagen principal pierde importancia y la imagen del producto se amplía. </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Justo debajo aparece el nombre del producto con las vocales resaltadas.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Insertar botón para regresar a la imagen principal.</a:t>
            </a:r>
          </a:p>
        </p:txBody>
      </p:sp>
      <p:sp>
        <p:nvSpPr>
          <p:cNvPr id="23" name="CuadroTexto 22"/>
          <p:cNvSpPr txBox="1"/>
          <p:nvPr/>
        </p:nvSpPr>
        <p:spPr>
          <a:xfrm>
            <a:off x="162092" y="1494135"/>
            <a:ext cx="3040897" cy="307777"/>
          </a:xfrm>
          <a:prstGeom prst="rect">
            <a:avLst/>
          </a:prstGeom>
          <a:noFill/>
        </p:spPr>
        <p:txBody>
          <a:bodyPr wrap="none" rtlCol="0">
            <a:spAutoFit/>
          </a:bodyPr>
          <a:lstStyle/>
          <a:p>
            <a:r>
              <a:rPr lang="es-CO" sz="1400" dirty="0" smtClean="0"/>
              <a:t>Haz clic sobre los productos resaltados.</a:t>
            </a:r>
            <a:endParaRPr lang="es-CO" sz="1400" dirty="0"/>
          </a:p>
        </p:txBody>
      </p:sp>
      <p:pic>
        <p:nvPicPr>
          <p:cNvPr id="15" name="Imagen 14"/>
          <p:cNvPicPr>
            <a:picLocks noChangeAspect="1"/>
          </p:cNvPicPr>
          <p:nvPr/>
        </p:nvPicPr>
        <p:blipFill rotWithShape="1">
          <a:blip r:embed="rId3">
            <a:duotone>
              <a:schemeClr val="bg2">
                <a:shade val="45000"/>
                <a:satMod val="135000"/>
              </a:schemeClr>
              <a:prstClr val="white"/>
            </a:duotone>
          </a:blip>
          <a:srcRect l="3186" t="8081" r="3777"/>
          <a:stretch/>
        </p:blipFill>
        <p:spPr>
          <a:xfrm>
            <a:off x="287867" y="1794337"/>
            <a:ext cx="6509773" cy="2521843"/>
          </a:xfrm>
          <a:prstGeom prst="rect">
            <a:avLst/>
          </a:prstGeom>
        </p:spPr>
      </p:pic>
      <p:sp>
        <p:nvSpPr>
          <p:cNvPr id="12" name="Rectángulo 11"/>
          <p:cNvSpPr/>
          <p:nvPr/>
        </p:nvSpPr>
        <p:spPr>
          <a:xfrm>
            <a:off x="2174434" y="3463644"/>
            <a:ext cx="2946640"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t</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o</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m</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a</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t</a:t>
            </a:r>
            <a:r>
              <a:rPr lang="es-ES" sz="5400" b="1" spc="50" dirty="0" smtClean="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rPr>
              <a:t>e</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s</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13" name="Botón de acción: Inicio 12">
            <a:hlinkClick r:id="" action="ppaction://hlinkshowjump?jump=firstslide" highlightClick="1"/>
          </p:cNvPr>
          <p:cNvSpPr/>
          <p:nvPr/>
        </p:nvSpPr>
        <p:spPr>
          <a:xfrm>
            <a:off x="6548017" y="4083874"/>
            <a:ext cx="324824" cy="297574"/>
          </a:xfrm>
          <a:prstGeom prst="actionButtonHome">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4" name="Imagen 23"/>
          <p:cNvPicPr>
            <a:picLocks noChangeAspect="1"/>
          </p:cNvPicPr>
          <p:nvPr/>
        </p:nvPicPr>
        <p:blipFill rotWithShape="1">
          <a:blip r:embed="rId4"/>
          <a:srcRect l="28718" t="56554" r="49985" b="15364"/>
          <a:stretch/>
        </p:blipFill>
        <p:spPr>
          <a:xfrm>
            <a:off x="2052618" y="2038392"/>
            <a:ext cx="3324134" cy="1718727"/>
          </a:xfrm>
          <a:prstGeom prst="rect">
            <a:avLst/>
          </a:prstGeom>
          <a:effectLst>
            <a:glow rad="228600">
              <a:schemeClr val="accent5">
                <a:satMod val="175000"/>
                <a:alpha val="40000"/>
              </a:schemeClr>
            </a:glow>
          </a:effectLst>
        </p:spPr>
      </p:pic>
    </p:spTree>
    <p:extLst>
      <p:ext uri="{BB962C8B-B14F-4D97-AF65-F5344CB8AC3E}">
        <p14:creationId xmlns:p14="http://schemas.microsoft.com/office/powerpoint/2010/main" val="28813811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Imagen 48"/>
          <p:cNvPicPr>
            <a:picLocks noChangeAspect="1"/>
          </p:cNvPicPr>
          <p:nvPr/>
        </p:nvPicPr>
        <p:blipFill rotWithShape="1">
          <a:blip r:embed="rId2"/>
          <a:srcRect b="565"/>
          <a:stretch/>
        </p:blipFill>
        <p:spPr>
          <a:xfrm>
            <a:off x="21425" y="609597"/>
            <a:ext cx="7247619"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L_G01_U02_L02_03_05</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81976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Seleccionar 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378565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de plantilla: arrastrar.</a:t>
            </a:r>
          </a:p>
          <a:p>
            <a:r>
              <a:rPr lang="es-CO" sz="1000" dirty="0" smtClean="0">
                <a:latin typeface="Arial" panose="020B0604020202020204" pitchFamily="34" charset="0"/>
                <a:cs typeface="Arial" panose="020B0604020202020204" pitchFamily="34" charset="0"/>
              </a:rPr>
              <a:t>En la parte superior aparecen recuadros que contienen letras y forman una palabra (una letra por recuadro).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Debajo aparecen bolsas de mercado con las vocales. El estudiante debe poder arrastrar cada vocal a la bolsa correspondiente. No debe permitirse que arrastre consonantes y si arrastra vocales a la bolsa incorrecta, la vocal regresará a su lugar original.</a:t>
            </a:r>
          </a:p>
          <a:p>
            <a:r>
              <a:rPr lang="es-CO" sz="1000" dirty="0" smtClean="0">
                <a:latin typeface="Arial" panose="020B0604020202020204" pitchFamily="34" charset="0"/>
                <a:cs typeface="Arial" panose="020B0604020202020204" pitchFamily="34" charset="0"/>
              </a:rPr>
              <a:t>naranja</a:t>
            </a:r>
          </a:p>
          <a:p>
            <a:r>
              <a:rPr lang="es-CO" sz="1000" dirty="0" smtClean="0">
                <a:solidFill>
                  <a:srgbClr val="FF0000"/>
                </a:solidFill>
                <a:latin typeface="Arial" panose="020B0604020202020204" pitchFamily="34" charset="0"/>
                <a:cs typeface="Arial" panose="020B0604020202020204" pitchFamily="34" charset="0"/>
              </a:rPr>
              <a:t>a a a</a:t>
            </a:r>
          </a:p>
          <a:p>
            <a:endParaRPr lang="es-CO" sz="1000" dirty="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rPr>
              <a:t>IL_L_G01_U02_L02_03_05_01 Bolsas de papel.</a:t>
            </a:r>
            <a:endParaRPr lang="es-CO" sz="1000" dirty="0">
              <a:solidFill>
                <a:srgbClr val="FF0000"/>
              </a:solidFill>
            </a:endParaRPr>
          </a:p>
        </p:txBody>
      </p:sp>
      <p:sp>
        <p:nvSpPr>
          <p:cNvPr id="23" name="CuadroTexto 22"/>
          <p:cNvSpPr txBox="1"/>
          <p:nvPr/>
        </p:nvSpPr>
        <p:spPr>
          <a:xfrm>
            <a:off x="162092" y="1494135"/>
            <a:ext cx="4945008" cy="307777"/>
          </a:xfrm>
          <a:prstGeom prst="rect">
            <a:avLst/>
          </a:prstGeom>
          <a:noFill/>
        </p:spPr>
        <p:txBody>
          <a:bodyPr wrap="none" rtlCol="0">
            <a:spAutoFit/>
          </a:bodyPr>
          <a:lstStyle/>
          <a:p>
            <a:r>
              <a:rPr lang="es-CO" sz="1400" dirty="0" smtClean="0"/>
              <a:t>Lee la palabra y arrastra cada vocal a la bolsa que le corresponde.</a:t>
            </a:r>
            <a:endParaRPr lang="es-CO" sz="1400" dirty="0"/>
          </a:p>
        </p:txBody>
      </p:sp>
      <p:sp>
        <p:nvSpPr>
          <p:cNvPr id="14" name="Rectángulo redondeado 13"/>
          <p:cNvSpPr/>
          <p:nvPr/>
        </p:nvSpPr>
        <p:spPr>
          <a:xfrm>
            <a:off x="880533"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Rectángulo 11"/>
          <p:cNvSpPr/>
          <p:nvPr/>
        </p:nvSpPr>
        <p:spPr>
          <a:xfrm>
            <a:off x="934678" y="1827457"/>
            <a:ext cx="606255"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n</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7" name="Rectángulo redondeado 26"/>
          <p:cNvSpPr/>
          <p:nvPr/>
        </p:nvSpPr>
        <p:spPr>
          <a:xfrm>
            <a:off x="1656120"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8" name="Rectángulo 27"/>
          <p:cNvSpPr/>
          <p:nvPr/>
        </p:nvSpPr>
        <p:spPr>
          <a:xfrm>
            <a:off x="1689425" y="1827457"/>
            <a:ext cx="647934"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9" name="Rectángulo redondeado 28"/>
          <p:cNvSpPr/>
          <p:nvPr/>
        </p:nvSpPr>
        <p:spPr>
          <a:xfrm>
            <a:off x="2448283"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0" name="Rectángulo 29"/>
          <p:cNvSpPr/>
          <p:nvPr/>
        </p:nvSpPr>
        <p:spPr>
          <a:xfrm>
            <a:off x="2599409" y="1827457"/>
            <a:ext cx="412292"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r</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1" name="Rectángulo redondeado 30"/>
          <p:cNvSpPr/>
          <p:nvPr/>
        </p:nvSpPr>
        <p:spPr>
          <a:xfrm>
            <a:off x="3223870"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2" name="Rectángulo 31"/>
          <p:cNvSpPr/>
          <p:nvPr/>
        </p:nvSpPr>
        <p:spPr>
          <a:xfrm>
            <a:off x="3257175" y="1827457"/>
            <a:ext cx="647934"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3" name="Rectángulo redondeado 32"/>
          <p:cNvSpPr/>
          <p:nvPr/>
        </p:nvSpPr>
        <p:spPr>
          <a:xfrm>
            <a:off x="4048767"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4" name="Rectángulo 33"/>
          <p:cNvSpPr/>
          <p:nvPr/>
        </p:nvSpPr>
        <p:spPr>
          <a:xfrm>
            <a:off x="4102912" y="1827457"/>
            <a:ext cx="606255"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n</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5" name="Rectángulo redondeado 34"/>
          <p:cNvSpPr/>
          <p:nvPr/>
        </p:nvSpPr>
        <p:spPr>
          <a:xfrm>
            <a:off x="4824354"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6" name="Rectángulo 35"/>
          <p:cNvSpPr/>
          <p:nvPr/>
        </p:nvSpPr>
        <p:spPr>
          <a:xfrm>
            <a:off x="4995742" y="1763120"/>
            <a:ext cx="370615"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j</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7" name="Rectángulo redondeado 36"/>
          <p:cNvSpPr/>
          <p:nvPr/>
        </p:nvSpPr>
        <p:spPr>
          <a:xfrm>
            <a:off x="5598296"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8" name="Rectángulo 37"/>
          <p:cNvSpPr/>
          <p:nvPr/>
        </p:nvSpPr>
        <p:spPr>
          <a:xfrm>
            <a:off x="5631601" y="1827457"/>
            <a:ext cx="647934"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pic>
        <p:nvPicPr>
          <p:cNvPr id="10242"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74133"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16" name="Rectángulo 15"/>
          <p:cNvSpPr/>
          <p:nvPr/>
        </p:nvSpPr>
        <p:spPr>
          <a:xfrm>
            <a:off x="635000" y="3170536"/>
            <a:ext cx="641522"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a</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39"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1664025"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0" name="Rectángulo 39"/>
          <p:cNvSpPr/>
          <p:nvPr/>
        </p:nvSpPr>
        <p:spPr>
          <a:xfrm>
            <a:off x="1831304" y="3170536"/>
            <a:ext cx="628698"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e</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1"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2844809" y="29572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2" name="Rectángulo 41"/>
          <p:cNvSpPr/>
          <p:nvPr/>
        </p:nvSpPr>
        <p:spPr>
          <a:xfrm>
            <a:off x="3150747" y="3172936"/>
            <a:ext cx="351379"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i</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3"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039259" y="2955435"/>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4" name="Rectángulo 43"/>
          <p:cNvSpPr/>
          <p:nvPr/>
        </p:nvSpPr>
        <p:spPr>
          <a:xfrm>
            <a:off x="4206538" y="3171103"/>
            <a:ext cx="628698"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o</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5"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5219280" y="2956352"/>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6" name="Rectángulo 45"/>
          <p:cNvSpPr/>
          <p:nvPr/>
        </p:nvSpPr>
        <p:spPr>
          <a:xfrm>
            <a:off x="5400986" y="3172020"/>
            <a:ext cx="599844"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u</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sp>
        <p:nvSpPr>
          <p:cNvPr id="48" name="CuadroTexto 47"/>
          <p:cNvSpPr txBox="1"/>
          <p:nvPr/>
        </p:nvSpPr>
        <p:spPr>
          <a:xfrm>
            <a:off x="468954" y="4250525"/>
            <a:ext cx="2113628"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IL_L_G01_U02_L02_03_05_01</a:t>
            </a:r>
            <a:endParaRPr lang="es-CO" sz="1200" dirty="0">
              <a:solidFill>
                <a:srgbClr val="FF0000"/>
              </a:solidFill>
            </a:endParaRPr>
          </a:p>
        </p:txBody>
      </p:sp>
    </p:spTree>
    <p:extLst>
      <p:ext uri="{BB962C8B-B14F-4D97-AF65-F5344CB8AC3E}">
        <p14:creationId xmlns:p14="http://schemas.microsoft.com/office/powerpoint/2010/main" val="27113991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stretch>
            <a:fillRect/>
          </a:stretch>
        </a:blipFill>
        <a:effectLst/>
      </p:bgPr>
    </p:bg>
    <p:spTree>
      <p:nvGrpSpPr>
        <p:cNvPr id="1" name=""/>
        <p:cNvGrpSpPr/>
        <p:nvPr/>
      </p:nvGrpSpPr>
      <p:grpSpPr>
        <a:xfrm>
          <a:off x="0" y="0"/>
          <a:ext cx="0" cy="0"/>
          <a:chOff x="0" y="0"/>
          <a:chExt cx="0" cy="0"/>
        </a:xfrm>
      </p:grpSpPr>
      <p:graphicFrame>
        <p:nvGraphicFramePr>
          <p:cNvPr id="4" name="Group 73"/>
          <p:cNvGraphicFramePr>
            <a:graphicFrameLocks noGrp="1"/>
          </p:cNvGraphicFramePr>
          <p:nvPr>
            <p:extLst>
              <p:ext uri="{D42A27DB-BD31-4B8C-83A1-F6EECF244321}">
                <p14:modId xmlns:p14="http://schemas.microsoft.com/office/powerpoint/2010/main" val="3585550472"/>
              </p:ext>
            </p:extLst>
          </p:nvPr>
        </p:nvGraphicFramePr>
        <p:xfrm>
          <a:off x="73025" y="80963"/>
          <a:ext cx="8999538" cy="6779443"/>
        </p:xfrm>
        <a:graphic>
          <a:graphicData uri="http://schemas.openxmlformats.org/drawingml/2006/table">
            <a:tbl>
              <a:tblPr/>
              <a:tblGrid>
                <a:gridCol w="1501775"/>
                <a:gridCol w="4905412"/>
                <a:gridCol w="909601"/>
                <a:gridCol w="1682750"/>
              </a:tblGrid>
              <a:tr h="359705">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a:lnSpc>
                          <a:spcPts val="960"/>
                        </a:lnSpc>
                      </a:pPr>
                      <a:endParaRPr lang="es-CO" sz="800" b="1"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ctr" defTabSz="914400" rtl="0" eaLnBrk="1" fontAlgn="base" latinLnBrk="1" hangingPunct="1">
                        <a:lnSpc>
                          <a:spcPts val="960"/>
                        </a:lnSpc>
                        <a:spcBef>
                          <a:spcPct val="0"/>
                        </a:spcBef>
                        <a:spcAft>
                          <a:spcPct val="0"/>
                        </a:spcAft>
                        <a:buClrTx/>
                        <a:buSzTx/>
                        <a:buFontTx/>
                        <a:buNone/>
                        <a:tabLst/>
                      </a:pPr>
                      <a:r>
                        <a:rPr kumimoji="1" lang="es-ES_tradnl" altLang="ko-KR"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rPr>
                        <a:t>Actividad</a:t>
                      </a: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ctr" defTabSz="914400" rtl="0" eaLnBrk="1" fontAlgn="base" latinLnBrk="1" hangingPunct="1">
                        <a:lnSpc>
                          <a:spcPts val="960"/>
                        </a:lnSpc>
                        <a:spcBef>
                          <a:spcPct val="0"/>
                        </a:spcBef>
                        <a:spcAft>
                          <a:spcPct val="0"/>
                        </a:spcAft>
                        <a:buClrTx/>
                        <a:buSzTx/>
                        <a:buFontTx/>
                        <a:buNone/>
                        <a:tabLst/>
                      </a:pPr>
                      <a:r>
                        <a:rPr kumimoji="1" lang="es-ES_tradnl" altLang="ko-KR"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rPr>
                        <a:t>Cantidad recursos</a:t>
                      </a: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ctr" defTabSz="914400" rtl="0" eaLnBrk="1" fontAlgn="base" latinLnBrk="1" hangingPunct="1">
                        <a:lnSpc>
                          <a:spcPts val="960"/>
                        </a:lnSpc>
                        <a:spcBef>
                          <a:spcPct val="0"/>
                        </a:spcBef>
                        <a:spcAft>
                          <a:spcPct val="0"/>
                        </a:spcAft>
                        <a:buClrTx/>
                        <a:buSzTx/>
                        <a:buFontTx/>
                        <a:buNone/>
                        <a:tabLst/>
                      </a:pPr>
                      <a:r>
                        <a:rPr kumimoji="1" lang="es-ES_tradnl" altLang="ko-KR"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rPr>
                        <a:t>Descripción recursos</a:t>
                      </a: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r>
              <a:tr h="389518">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l" defTabSz="914400" rtl="0" eaLnBrk="1" fontAlgn="base" latinLnBrk="1" hangingPunct="1">
                        <a:lnSpc>
                          <a:spcPts val="960"/>
                        </a:lnSpc>
                        <a:spcBef>
                          <a:spcPct val="20000"/>
                        </a:spcBef>
                        <a:spcAft>
                          <a:spcPct val="0"/>
                        </a:spcAft>
                        <a:buClrTx/>
                        <a:buSzTx/>
                        <a:buFontTx/>
                        <a:buNone/>
                        <a:tabLst/>
                      </a:pPr>
                      <a:r>
                        <a:rPr kumimoji="1" lang="es-ES_tradnl" altLang="ko-KR"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rPr>
                        <a:t>Introducción</a:t>
                      </a: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ts val="960"/>
                        </a:lnSpc>
                      </a:pPr>
                      <a:r>
                        <a:rPr lang="es-CO" sz="800" b="0" dirty="0" smtClean="0">
                          <a:latin typeface="Arial" panose="020B0604020202020204" pitchFamily="34" charset="0"/>
                          <a:cs typeface="Arial" panose="020B0604020202020204" pitchFamily="34" charset="0"/>
                        </a:rPr>
                        <a:t>Identificar y diferenciar las vocales y</a:t>
                      </a:r>
                      <a:r>
                        <a:rPr lang="es-CO" sz="800" b="0" baseline="0" dirty="0" smtClean="0">
                          <a:latin typeface="Arial" panose="020B0604020202020204" pitchFamily="34" charset="0"/>
                          <a:cs typeface="Arial" panose="020B0604020202020204" pitchFamily="34" charset="0"/>
                        </a:rPr>
                        <a:t> las consonantes.</a:t>
                      </a:r>
                      <a:endParaRPr lang="es-CO" sz="800" b="0" dirty="0">
                        <a:latin typeface="Arial" panose="020B0604020202020204" pitchFamily="34" charset="0"/>
                        <a:cs typeface="Arial" panose="020B0604020202020204" pitchFamily="34" charset="0"/>
                      </a:endParaRPr>
                    </a:p>
                  </a:txBody>
                  <a:tcPr marL="89994" marR="89994" marT="46796" marB="4679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dirty="0" smtClean="0">
                          <a:latin typeface="Arial" panose="020B0604020202020204" pitchFamily="34" charset="0"/>
                          <a:cs typeface="Arial" panose="020B0604020202020204" pitchFamily="34" charset="0"/>
                        </a:rPr>
                        <a:t>1</a:t>
                      </a:r>
                    </a:p>
                    <a:p>
                      <a:pPr algn="ctr">
                        <a:lnSpc>
                          <a:spcPts val="960"/>
                        </a:lnSpc>
                      </a:pPr>
                      <a:r>
                        <a:rPr lang="es-CO" sz="800" b="0" dirty="0" smtClean="0">
                          <a:latin typeface="Arial" panose="020B0604020202020204" pitchFamily="34" charset="0"/>
                          <a:cs typeface="Arial" panose="020B0604020202020204" pitchFamily="34" charset="0"/>
                        </a:rPr>
                        <a:t>2</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dirty="0" smtClean="0">
                          <a:latin typeface="Arial" panose="020B0604020202020204" pitchFamily="34" charset="0"/>
                          <a:cs typeface="Arial" panose="020B0604020202020204" pitchFamily="34" charset="0"/>
                        </a:rPr>
                        <a:t>Recurso interactivo.</a:t>
                      </a:r>
                    </a:p>
                    <a:p>
                      <a:pPr>
                        <a:lnSpc>
                          <a:spcPts val="960"/>
                        </a:lnSpc>
                      </a:pPr>
                      <a:r>
                        <a:rPr lang="es-CO" sz="800" b="0" dirty="0" smtClean="0">
                          <a:latin typeface="Arial" panose="020B0604020202020204" pitchFamily="34" charset="0"/>
                          <a:cs typeface="Arial" panose="020B0604020202020204" pitchFamily="34" charset="0"/>
                        </a:rPr>
                        <a:t>Imágenes.</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l" defTabSz="914400" rtl="0" eaLnBrk="1" fontAlgn="base" latinLnBrk="1" hangingPunct="1">
                        <a:lnSpc>
                          <a:spcPts val="960"/>
                        </a:lnSpc>
                        <a:spcBef>
                          <a:spcPct val="0"/>
                        </a:spcBef>
                        <a:spcAft>
                          <a:spcPct val="0"/>
                        </a:spcAft>
                        <a:buClrTx/>
                        <a:buSzTx/>
                        <a:buFontTx/>
                        <a:buNone/>
                        <a:tabLst/>
                      </a:pPr>
                      <a:r>
                        <a:rPr kumimoji="1" lang="es-ES_tradnl" altLang="ko-KR"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rPr>
                        <a:t>Objetivos</a:t>
                      </a: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lvl="0">
                        <a:lnSpc>
                          <a:spcPts val="960"/>
                        </a:lnSpc>
                      </a:pPr>
                      <a:r>
                        <a:rPr lang="es-CO" sz="800" dirty="0" smtClean="0">
                          <a:latin typeface="Arial" panose="020B0604020202020204" pitchFamily="34" charset="0"/>
                          <a:cs typeface="Arial" panose="020B0604020202020204" pitchFamily="34" charset="0"/>
                        </a:rPr>
                        <a:t>El estudiante reconoce las vocales y las consonantes como elementos de las palabras.</a:t>
                      </a:r>
                    </a:p>
                    <a:p>
                      <a:pPr lvl="0">
                        <a:lnSpc>
                          <a:spcPts val="960"/>
                        </a:lnSpc>
                      </a:pPr>
                      <a:r>
                        <a:rPr lang="es-CO" sz="800" dirty="0" smtClean="0">
                          <a:latin typeface="Arial" panose="020B0604020202020204" pitchFamily="34" charset="0"/>
                          <a:cs typeface="Arial" panose="020B0604020202020204" pitchFamily="34" charset="0"/>
                        </a:rPr>
                        <a:t>El estudiante dibuja las vocales.</a:t>
                      </a:r>
                    </a:p>
                    <a:p>
                      <a:pPr lvl="0">
                        <a:lnSpc>
                          <a:spcPts val="960"/>
                        </a:lnSpc>
                      </a:pPr>
                      <a:r>
                        <a:rPr lang="es-CO" sz="800" dirty="0" smtClean="0">
                          <a:latin typeface="Arial" panose="020B0604020202020204" pitchFamily="34" charset="0"/>
                          <a:cs typeface="Arial" panose="020B0604020202020204" pitchFamily="34" charset="0"/>
                        </a:rPr>
                        <a:t>El estudiante emplea la combinación consonante-vocal en la escritura de palabras.</a:t>
                      </a:r>
                    </a:p>
                    <a:p>
                      <a:pPr lvl="0">
                        <a:lnSpc>
                          <a:spcPts val="960"/>
                        </a:lnSpc>
                      </a:pPr>
                      <a:r>
                        <a:rPr lang="es-CO" sz="800" dirty="0" smtClean="0">
                          <a:latin typeface="Arial" panose="020B0604020202020204" pitchFamily="34" charset="0"/>
                          <a:cs typeface="Arial" panose="020B0604020202020204" pitchFamily="34" charset="0"/>
                        </a:rPr>
                        <a:t>El estudiante emplea la combinación vocal-consonante en la escritura de palabras.</a:t>
                      </a:r>
                    </a:p>
                    <a:p>
                      <a:pPr>
                        <a:lnSpc>
                          <a:spcPts val="960"/>
                        </a:lnSpc>
                      </a:pPr>
                      <a:r>
                        <a:rPr lang="es-CO" sz="800" dirty="0" smtClean="0">
                          <a:latin typeface="Arial" panose="020B0604020202020204" pitchFamily="34" charset="0"/>
                          <a:cs typeface="Arial" panose="020B0604020202020204" pitchFamily="34" charset="0"/>
                        </a:rPr>
                        <a:t>El estudiante emplea la combinación consonante-consonante con vocal en la escritura de diferentes palabras.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kern="1200" baseline="0" dirty="0" smtClean="0">
                          <a:solidFill>
                            <a:schemeClr val="tx1"/>
                          </a:solidFill>
                          <a:latin typeface="Arial" panose="020B0604020202020204" pitchFamily="34" charset="0"/>
                          <a:ea typeface="+mn-ea"/>
                          <a:cs typeface="Arial" panose="020B0604020202020204" pitchFamily="34" charset="0"/>
                        </a:rPr>
                        <a:t>1</a:t>
                      </a:r>
                      <a:endParaRPr lang="es-CO" sz="800" b="0" kern="1200" baseline="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kern="1200" baseline="0" dirty="0" smtClean="0">
                          <a:solidFill>
                            <a:schemeClr val="tx1"/>
                          </a:solidFill>
                          <a:latin typeface="Arial" panose="020B0604020202020204" pitchFamily="34" charset="0"/>
                          <a:ea typeface="+mn-ea"/>
                          <a:cs typeface="Arial" panose="020B0604020202020204" pitchFamily="34" charset="0"/>
                        </a:rPr>
                        <a:t>Recurso interactivo.</a:t>
                      </a:r>
                      <a:endParaRPr lang="es-CO" sz="800" b="0" kern="1200" baseline="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rowSpan="9">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l" defTabSz="914400" rtl="0" eaLnBrk="1" fontAlgn="base" latinLnBrk="1" hangingPunct="1">
                        <a:lnSpc>
                          <a:spcPts val="960"/>
                        </a:lnSpc>
                        <a:spcBef>
                          <a:spcPct val="0"/>
                        </a:spcBef>
                        <a:spcAft>
                          <a:spcPct val="0"/>
                        </a:spcAft>
                        <a:buClrTx/>
                        <a:buSzTx/>
                        <a:buFontTx/>
                        <a:buNone/>
                        <a:tabLst/>
                      </a:pPr>
                      <a:r>
                        <a:rPr kumimoji="1" lang="es-ES_tradnl" altLang="ko-KR"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rPr>
                        <a:t>Desarrollo</a:t>
                      </a: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ts val="960"/>
                        </a:lnSpc>
                      </a:pPr>
                      <a:r>
                        <a:rPr lang="es-CO" sz="800" b="0" dirty="0" smtClean="0">
                          <a:latin typeface="Arial" panose="020B0604020202020204" pitchFamily="34" charset="0"/>
                          <a:cs typeface="Arial" panose="020B0604020202020204" pitchFamily="34" charset="0"/>
                        </a:rPr>
                        <a:t>Actividad 1: </a:t>
                      </a:r>
                      <a:r>
                        <a:rPr lang="es-CO" sz="800" b="0" dirty="0" smtClean="0">
                          <a:latin typeface="Arial" panose="020B0604020202020204" pitchFamily="34" charset="0"/>
                          <a:cs typeface="Arial" panose="020B0604020202020204" pitchFamily="34" charset="0"/>
                        </a:rPr>
                        <a:t>las vocales </a:t>
                      </a:r>
                      <a:r>
                        <a:rPr lang="es-CO" sz="800" b="0" baseline="0" dirty="0" smtClean="0">
                          <a:latin typeface="Arial" panose="020B0604020202020204" pitchFamily="34" charset="0"/>
                          <a:cs typeface="Arial" panose="020B0604020202020204" pitchFamily="34" charset="0"/>
                        </a:rPr>
                        <a:t>(s/k </a:t>
                      </a:r>
                      <a:r>
                        <a:rPr lang="es-CO" sz="800" b="0" baseline="0" dirty="0" smtClean="0">
                          <a:latin typeface="Arial" panose="020B0604020202020204" pitchFamily="34" charset="0"/>
                          <a:cs typeface="Arial" panose="020B0604020202020204" pitchFamily="34" charset="0"/>
                        </a:rPr>
                        <a:t>1, 2, 3, 7, 8, 15, 16, 23, 24)</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dirty="0" smtClean="0">
                          <a:latin typeface="Arial" panose="020B0604020202020204" pitchFamily="34" charset="0"/>
                          <a:cs typeface="Arial" panose="020B0604020202020204" pitchFamily="34" charset="0"/>
                        </a:rPr>
                        <a:t>3</a:t>
                      </a:r>
                    </a:p>
                    <a:p>
                      <a:pPr algn="ctr">
                        <a:lnSpc>
                          <a:spcPts val="960"/>
                        </a:lnSpc>
                      </a:pPr>
                      <a:r>
                        <a:rPr lang="es-CO" sz="800" b="0" dirty="0" smtClean="0">
                          <a:latin typeface="Arial" panose="020B0604020202020204" pitchFamily="34" charset="0"/>
                          <a:cs typeface="Arial" panose="020B0604020202020204" pitchFamily="34" charset="0"/>
                        </a:rPr>
                        <a:t>2</a:t>
                      </a:r>
                    </a:p>
                    <a:p>
                      <a:pPr algn="ctr">
                        <a:lnSpc>
                          <a:spcPts val="960"/>
                        </a:lnSpc>
                      </a:pPr>
                      <a:r>
                        <a:rPr lang="es-CO" sz="800" b="0" dirty="0" smtClean="0">
                          <a:latin typeface="Arial" panose="020B0604020202020204" pitchFamily="34" charset="0"/>
                          <a:cs typeface="Arial" panose="020B0604020202020204" pitchFamily="34" charset="0"/>
                        </a:rPr>
                        <a:t>2</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dirty="0" smtClean="0">
                          <a:latin typeface="Arial" panose="020B0604020202020204" pitchFamily="34" charset="0"/>
                          <a:cs typeface="Arial" panose="020B0604020202020204" pitchFamily="34" charset="0"/>
                        </a:rPr>
                        <a:t>Recursos interactivos.</a:t>
                      </a:r>
                    </a:p>
                    <a:p>
                      <a:pPr>
                        <a:lnSpc>
                          <a:spcPts val="960"/>
                        </a:lnSpc>
                      </a:pPr>
                      <a:r>
                        <a:rPr lang="es-CO" sz="800" b="0" dirty="0" smtClean="0">
                          <a:latin typeface="Arial" panose="020B0604020202020204" pitchFamily="34" charset="0"/>
                          <a:cs typeface="Arial" panose="020B0604020202020204" pitchFamily="34" charset="0"/>
                        </a:rPr>
                        <a:t>Audios.</a:t>
                      </a:r>
                    </a:p>
                    <a:p>
                      <a:pPr>
                        <a:lnSpc>
                          <a:spcPts val="960"/>
                        </a:lnSpc>
                      </a:pPr>
                      <a:r>
                        <a:rPr lang="es-CO" sz="800" b="0" dirty="0" smtClean="0">
                          <a:latin typeface="Arial" panose="020B0604020202020204" pitchFamily="34" charset="0"/>
                          <a:cs typeface="Arial" panose="020B0604020202020204" pitchFamily="34" charset="0"/>
                        </a:rPr>
                        <a:t>Imágenes.</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endParaRPr lang="es-CO"/>
                    </a:p>
                  </a:txBody>
                  <a:tcPr/>
                </a:tc>
                <a:tc>
                  <a:txBody>
                    <a:bodyPr/>
                    <a:lstStyle/>
                    <a:p>
                      <a:pPr marL="0" marR="0" indent="0" algn="l" defTabSz="685800" rtl="0" eaLnBrk="1" fontAlgn="auto" latinLnBrk="0" hangingPunct="1">
                        <a:lnSpc>
                          <a:spcPts val="960"/>
                        </a:lnSpc>
                        <a:spcBef>
                          <a:spcPts val="0"/>
                        </a:spcBef>
                        <a:spcAft>
                          <a:spcPts val="0"/>
                        </a:spcAft>
                        <a:buClrTx/>
                        <a:buSzTx/>
                        <a:buFontTx/>
                        <a:buNone/>
                        <a:tabLst/>
                        <a:defRPr/>
                      </a:pPr>
                      <a:r>
                        <a:rPr lang="es-CO" sz="800" b="0" dirty="0" smtClean="0">
                          <a:latin typeface="Arial" panose="020B0604020202020204" pitchFamily="34" charset="0"/>
                          <a:cs typeface="Arial" panose="020B0604020202020204" pitchFamily="34" charset="0"/>
                        </a:rPr>
                        <a:t>Actividad 2: </a:t>
                      </a:r>
                      <a:r>
                        <a:rPr lang="es-CO" sz="800" b="0" dirty="0" smtClean="0">
                          <a:latin typeface="Arial" panose="020B0604020202020204" pitchFamily="34" charset="0"/>
                          <a:cs typeface="Arial" panose="020B0604020202020204" pitchFamily="34" charset="0"/>
                        </a:rPr>
                        <a:t>las vocales en una palabra</a:t>
                      </a:r>
                      <a:r>
                        <a:rPr lang="es-CO" sz="800" b="0" baseline="0" dirty="0" smtClean="0">
                          <a:latin typeface="Arial" panose="020B0604020202020204" pitchFamily="34" charset="0"/>
                          <a:cs typeface="Arial" panose="020B0604020202020204" pitchFamily="34" charset="0"/>
                        </a:rPr>
                        <a:t> </a:t>
                      </a:r>
                      <a:r>
                        <a:rPr lang="es-CO" sz="800" b="0" baseline="0" dirty="0" smtClean="0">
                          <a:latin typeface="Arial" panose="020B0604020202020204" pitchFamily="34" charset="0"/>
                          <a:cs typeface="Arial" panose="020B0604020202020204" pitchFamily="34" charset="0"/>
                        </a:rPr>
                        <a:t>(s/k 4, 6)</a:t>
                      </a:r>
                      <a:endParaRPr lang="es-CO" sz="800" b="0" dirty="0" smtClean="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dirty="0" smtClean="0">
                          <a:latin typeface="Arial" panose="020B0604020202020204" pitchFamily="34" charset="0"/>
                          <a:cs typeface="Arial" panose="020B0604020202020204" pitchFamily="34" charset="0"/>
                        </a:rPr>
                        <a:t>3</a:t>
                      </a:r>
                    </a:p>
                    <a:p>
                      <a:pPr algn="ctr">
                        <a:lnSpc>
                          <a:spcPts val="960"/>
                        </a:lnSpc>
                      </a:pPr>
                      <a:r>
                        <a:rPr lang="es-CO" sz="800" b="0" dirty="0" smtClean="0">
                          <a:latin typeface="Arial" panose="020B0604020202020204" pitchFamily="34" charset="0"/>
                          <a:cs typeface="Arial" panose="020B0604020202020204" pitchFamily="34" charset="0"/>
                        </a:rPr>
                        <a:t>10</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dirty="0" smtClean="0">
                          <a:latin typeface="Arial" panose="020B0604020202020204" pitchFamily="34" charset="0"/>
                          <a:cs typeface="Arial" panose="020B0604020202020204" pitchFamily="34" charset="0"/>
                        </a:rPr>
                        <a:t>Recursos</a:t>
                      </a:r>
                      <a:r>
                        <a:rPr lang="es-CO" sz="800" b="0" baseline="0" dirty="0" smtClean="0">
                          <a:latin typeface="Arial" panose="020B0604020202020204" pitchFamily="34" charset="0"/>
                          <a:cs typeface="Arial" panose="020B0604020202020204" pitchFamily="34" charset="0"/>
                        </a:rPr>
                        <a:t> interactivos.</a:t>
                      </a:r>
                    </a:p>
                    <a:p>
                      <a:pPr>
                        <a:lnSpc>
                          <a:spcPts val="960"/>
                        </a:lnSpc>
                      </a:pPr>
                      <a:r>
                        <a:rPr lang="es-CO" sz="800" b="0" baseline="0" dirty="0" smtClean="0">
                          <a:latin typeface="Arial" panose="020B0604020202020204" pitchFamily="34" charset="0"/>
                          <a:cs typeface="Arial" panose="020B0604020202020204" pitchFamily="34" charset="0"/>
                        </a:rPr>
                        <a:t>Imágenes</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endParaRPr lang="es-CO"/>
                    </a:p>
                  </a:txBody>
                  <a:tcPr/>
                </a:tc>
                <a:tc>
                  <a:txBody>
                    <a:bodyPr/>
                    <a:lstStyle/>
                    <a:p>
                      <a:pPr marL="0" marR="0" indent="0" algn="l" defTabSz="685800" rtl="0" eaLnBrk="1" fontAlgn="auto" latinLnBrk="0" hangingPunct="1">
                        <a:lnSpc>
                          <a:spcPts val="960"/>
                        </a:lnSpc>
                        <a:spcBef>
                          <a:spcPts val="0"/>
                        </a:spcBef>
                        <a:spcAft>
                          <a:spcPts val="0"/>
                        </a:spcAft>
                        <a:buClrTx/>
                        <a:buSzTx/>
                        <a:buFontTx/>
                        <a:buNone/>
                        <a:tabLst/>
                        <a:defRPr/>
                      </a:pPr>
                      <a:r>
                        <a:rPr lang="es-CO" sz="800" b="0" dirty="0" smtClean="0">
                          <a:latin typeface="Arial" panose="020B0604020202020204" pitchFamily="34" charset="0"/>
                          <a:cs typeface="Arial" panose="020B0604020202020204" pitchFamily="34" charset="0"/>
                        </a:rPr>
                        <a:t>Actividad 3: </a:t>
                      </a:r>
                      <a:r>
                        <a:rPr lang="es-CO" sz="800" b="0" dirty="0" smtClean="0">
                          <a:latin typeface="Arial" panose="020B0604020202020204" pitchFamily="34" charset="0"/>
                          <a:cs typeface="Arial" panose="020B0604020202020204" pitchFamily="34" charset="0"/>
                        </a:rPr>
                        <a:t>la grafía consonante- vocal en palabras </a:t>
                      </a:r>
                      <a:r>
                        <a:rPr lang="es-CO" sz="800" b="0" baseline="0" dirty="0" smtClean="0">
                          <a:latin typeface="Arial" panose="020B0604020202020204" pitchFamily="34" charset="0"/>
                          <a:cs typeface="Arial" panose="020B0604020202020204" pitchFamily="34" charset="0"/>
                        </a:rPr>
                        <a:t>(s/k </a:t>
                      </a:r>
                      <a:r>
                        <a:rPr lang="es-CO" sz="800" b="0" baseline="0" dirty="0" smtClean="0">
                          <a:latin typeface="Arial" panose="020B0604020202020204" pitchFamily="34" charset="0"/>
                          <a:cs typeface="Arial" panose="020B0604020202020204" pitchFamily="34" charset="0"/>
                        </a:rPr>
                        <a:t>9, 10, 11, 14, 25).</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dirty="0" smtClean="0">
                          <a:latin typeface="Arial" panose="020B0604020202020204" pitchFamily="34" charset="0"/>
                          <a:cs typeface="Arial" panose="020B0604020202020204" pitchFamily="34" charset="0"/>
                        </a:rPr>
                        <a:t>1</a:t>
                      </a:r>
                    </a:p>
                    <a:p>
                      <a:pPr algn="ctr">
                        <a:lnSpc>
                          <a:spcPts val="960"/>
                        </a:lnSpc>
                      </a:pPr>
                      <a:endParaRPr lang="es-CO" sz="800" b="0" dirty="0" smtClean="0">
                        <a:latin typeface="Arial" panose="020B0604020202020204" pitchFamily="34" charset="0"/>
                        <a:cs typeface="Arial" panose="020B0604020202020204" pitchFamily="34" charset="0"/>
                      </a:endParaRPr>
                    </a:p>
                    <a:p>
                      <a:pPr algn="ctr">
                        <a:lnSpc>
                          <a:spcPts val="960"/>
                        </a:lnSpc>
                      </a:pPr>
                      <a:r>
                        <a:rPr lang="es-CO" sz="800" b="0" dirty="0" smtClean="0">
                          <a:latin typeface="Arial" panose="020B0604020202020204" pitchFamily="34" charset="0"/>
                          <a:cs typeface="Arial" panose="020B0604020202020204" pitchFamily="34" charset="0"/>
                        </a:rPr>
                        <a:t>3</a:t>
                      </a:r>
                    </a:p>
                    <a:p>
                      <a:pPr algn="ctr">
                        <a:lnSpc>
                          <a:spcPts val="960"/>
                        </a:lnSpc>
                      </a:pPr>
                      <a:r>
                        <a:rPr lang="es-CO" sz="800" b="0" dirty="0" smtClean="0">
                          <a:latin typeface="Arial" panose="020B0604020202020204" pitchFamily="34" charset="0"/>
                          <a:cs typeface="Arial" panose="020B0604020202020204" pitchFamily="34" charset="0"/>
                        </a:rPr>
                        <a:t>6</a:t>
                      </a: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dirty="0" smtClean="0">
                          <a:latin typeface="Arial" panose="020B0604020202020204" pitchFamily="34" charset="0"/>
                          <a:cs typeface="Arial" panose="020B0604020202020204" pitchFamily="34" charset="0"/>
                        </a:rPr>
                        <a:t>Recursos</a:t>
                      </a:r>
                      <a:r>
                        <a:rPr lang="es-CO" sz="800" b="0" baseline="0" dirty="0" smtClean="0">
                          <a:latin typeface="Arial" panose="020B0604020202020204" pitchFamily="34" charset="0"/>
                          <a:cs typeface="Arial" panose="020B0604020202020204" pitchFamily="34" charset="0"/>
                        </a:rPr>
                        <a:t> interactivo especial.</a:t>
                      </a:r>
                    </a:p>
                    <a:p>
                      <a:pPr>
                        <a:lnSpc>
                          <a:spcPts val="960"/>
                        </a:lnSpc>
                      </a:pPr>
                      <a:r>
                        <a:rPr lang="es-CO" sz="800" b="0" baseline="0" dirty="0" smtClean="0">
                          <a:latin typeface="Arial" panose="020B0604020202020204" pitchFamily="34" charset="0"/>
                          <a:cs typeface="Arial" panose="020B0604020202020204" pitchFamily="34" charset="0"/>
                        </a:rPr>
                        <a:t>Recursos interactivos.</a:t>
                      </a:r>
                    </a:p>
                    <a:p>
                      <a:pPr>
                        <a:lnSpc>
                          <a:spcPts val="960"/>
                        </a:lnSpc>
                      </a:pPr>
                      <a:r>
                        <a:rPr lang="es-CO" sz="800" b="0" baseline="0" dirty="0" smtClean="0">
                          <a:latin typeface="Arial" panose="020B0604020202020204" pitchFamily="34" charset="0"/>
                          <a:cs typeface="Arial" panose="020B0604020202020204" pitchFamily="34" charset="0"/>
                        </a:rPr>
                        <a:t>Imágenes.</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endParaRPr lang="es-CO"/>
                    </a:p>
                  </a:txBody>
                  <a:tcPr/>
                </a:tc>
                <a:tc>
                  <a:txBody>
                    <a:bodyPr/>
                    <a:lstStyle/>
                    <a:p>
                      <a:pPr marL="0" marR="0" indent="0" algn="l" defTabSz="685800" rtl="0" eaLnBrk="1" fontAlgn="auto" latinLnBrk="0" hangingPunct="1">
                        <a:lnSpc>
                          <a:spcPts val="960"/>
                        </a:lnSpc>
                        <a:spcBef>
                          <a:spcPts val="0"/>
                        </a:spcBef>
                        <a:spcAft>
                          <a:spcPts val="0"/>
                        </a:spcAft>
                        <a:buClrTx/>
                        <a:buSzTx/>
                        <a:buFontTx/>
                        <a:buNone/>
                        <a:tabLst/>
                        <a:defRPr/>
                      </a:pPr>
                      <a:r>
                        <a:rPr lang="es-CO" sz="800" b="0" dirty="0" smtClean="0">
                          <a:latin typeface="Arial" panose="020B0604020202020204" pitchFamily="34" charset="0"/>
                          <a:cs typeface="Arial" panose="020B0604020202020204" pitchFamily="34" charset="0"/>
                        </a:rPr>
                        <a:t>Actividad 4: </a:t>
                      </a:r>
                      <a:r>
                        <a:rPr lang="es-CO" sz="800" b="0" dirty="0" smtClean="0">
                          <a:latin typeface="Arial" panose="020B0604020202020204" pitchFamily="34" charset="0"/>
                          <a:cs typeface="Arial" panose="020B0604020202020204" pitchFamily="34" charset="0"/>
                        </a:rPr>
                        <a:t>grafía</a:t>
                      </a:r>
                      <a:r>
                        <a:rPr lang="es-CO" sz="800" b="0" baseline="0" dirty="0" smtClean="0">
                          <a:latin typeface="Arial" panose="020B0604020202020204" pitchFamily="34" charset="0"/>
                          <a:cs typeface="Arial" panose="020B0604020202020204" pitchFamily="34" charset="0"/>
                        </a:rPr>
                        <a:t> de consonante vocal en palabras (s/k </a:t>
                      </a:r>
                      <a:r>
                        <a:rPr lang="es-CO" sz="800" b="0" baseline="0" dirty="0" smtClean="0">
                          <a:latin typeface="Arial" panose="020B0604020202020204" pitchFamily="34" charset="0"/>
                          <a:cs typeface="Arial" panose="020B0604020202020204" pitchFamily="34" charset="0"/>
                        </a:rPr>
                        <a:t>17, 18, 19, 22)</a:t>
                      </a:r>
                      <a:r>
                        <a:rPr lang="es-CO" sz="800" b="0" dirty="0" smtClean="0">
                          <a:latin typeface="Arial" panose="020B0604020202020204" pitchFamily="34" charset="0"/>
                          <a:cs typeface="Arial" panose="020B0604020202020204" pitchFamily="34" charset="0"/>
                        </a:rPr>
                        <a:t>.</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dirty="0" smtClean="0">
                          <a:latin typeface="Arial" panose="020B0604020202020204" pitchFamily="34" charset="0"/>
                          <a:cs typeface="Arial" panose="020B0604020202020204" pitchFamily="34" charset="0"/>
                        </a:rPr>
                        <a:t>3</a:t>
                      </a:r>
                    </a:p>
                    <a:p>
                      <a:pPr algn="ctr">
                        <a:lnSpc>
                          <a:spcPts val="960"/>
                        </a:lnSpc>
                      </a:pPr>
                      <a:r>
                        <a:rPr lang="es-CO" sz="800" b="0" dirty="0" smtClean="0">
                          <a:latin typeface="Arial" panose="020B0604020202020204" pitchFamily="34" charset="0"/>
                          <a:cs typeface="Arial" panose="020B0604020202020204" pitchFamily="34" charset="0"/>
                        </a:rPr>
                        <a:t>5</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dirty="0" smtClean="0">
                          <a:latin typeface="Arial" panose="020B0604020202020204" pitchFamily="34" charset="0"/>
                          <a:cs typeface="Arial" panose="020B0604020202020204" pitchFamily="34" charset="0"/>
                        </a:rPr>
                        <a:t>Recursos interactivos.</a:t>
                      </a:r>
                    </a:p>
                    <a:p>
                      <a:pPr>
                        <a:lnSpc>
                          <a:spcPts val="960"/>
                        </a:lnSpc>
                      </a:pPr>
                      <a:r>
                        <a:rPr lang="es-CO" sz="800" b="0" dirty="0" smtClean="0">
                          <a:latin typeface="Arial" panose="020B0604020202020204" pitchFamily="34" charset="0"/>
                          <a:cs typeface="Arial" panose="020B0604020202020204" pitchFamily="34" charset="0"/>
                        </a:rPr>
                        <a:t>Imágenes.</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endParaRPr lang="es-CO"/>
                    </a:p>
                  </a:txBody>
                  <a:tcPr/>
                </a:tc>
                <a:tc>
                  <a:txBody>
                    <a:bodyPr/>
                    <a:lstStyle/>
                    <a:p>
                      <a:pPr marL="0" marR="0" indent="0" algn="l" defTabSz="685800" rtl="0" eaLnBrk="1" fontAlgn="auto" latinLnBrk="0" hangingPunct="1">
                        <a:lnSpc>
                          <a:spcPts val="960"/>
                        </a:lnSpc>
                        <a:spcBef>
                          <a:spcPts val="0"/>
                        </a:spcBef>
                        <a:spcAft>
                          <a:spcPts val="0"/>
                        </a:spcAft>
                        <a:buClrTx/>
                        <a:buSzTx/>
                        <a:buFontTx/>
                        <a:buNone/>
                        <a:tabLst/>
                        <a:defRPr/>
                      </a:pPr>
                      <a:r>
                        <a:rPr lang="es-CO" sz="800" b="0" dirty="0" smtClean="0">
                          <a:latin typeface="Arial" panose="020B0604020202020204" pitchFamily="34" charset="0"/>
                          <a:cs typeface="Arial" panose="020B0604020202020204" pitchFamily="34" charset="0"/>
                        </a:rPr>
                        <a:t>Actividad 5: </a:t>
                      </a:r>
                      <a:r>
                        <a:rPr lang="es-CO" sz="800" b="0" dirty="0" smtClean="0">
                          <a:latin typeface="Arial" panose="020B0604020202020204" pitchFamily="34" charset="0"/>
                          <a:cs typeface="Arial" panose="020B0604020202020204" pitchFamily="34" charset="0"/>
                        </a:rPr>
                        <a:t>las</a:t>
                      </a:r>
                      <a:r>
                        <a:rPr lang="es-CO" sz="800" b="0" baseline="0" dirty="0" smtClean="0">
                          <a:latin typeface="Arial" panose="020B0604020202020204" pitchFamily="34" charset="0"/>
                          <a:cs typeface="Arial" panose="020B0604020202020204" pitchFamily="34" charset="0"/>
                        </a:rPr>
                        <a:t> vocales y las combinaciones de consonante – vocal, vocal –consonante en una oración (s/k </a:t>
                      </a:r>
                      <a:r>
                        <a:rPr lang="es-CO" sz="800" b="0" baseline="0" dirty="0" smtClean="0">
                          <a:latin typeface="Arial" panose="020B0604020202020204" pitchFamily="34" charset="0"/>
                          <a:cs typeface="Arial" panose="020B0604020202020204" pitchFamily="34" charset="0"/>
                        </a:rPr>
                        <a:t>5, 12, 20).</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dirty="0" smtClean="0">
                          <a:latin typeface="Arial" panose="020B0604020202020204" pitchFamily="34" charset="0"/>
                          <a:cs typeface="Arial" panose="020B0604020202020204" pitchFamily="34" charset="0"/>
                        </a:rPr>
                        <a:t>1</a:t>
                      </a:r>
                    </a:p>
                    <a:p>
                      <a:pPr algn="ctr">
                        <a:lnSpc>
                          <a:spcPts val="960"/>
                        </a:lnSpc>
                      </a:pPr>
                      <a:r>
                        <a:rPr lang="es-CO" sz="800" b="0" dirty="0" smtClean="0">
                          <a:latin typeface="Arial" panose="020B0604020202020204" pitchFamily="34" charset="0"/>
                          <a:cs typeface="Arial" panose="020B0604020202020204" pitchFamily="34" charset="0"/>
                        </a:rPr>
                        <a:t>1</a:t>
                      </a:r>
                    </a:p>
                    <a:p>
                      <a:pPr algn="ctr">
                        <a:lnSpc>
                          <a:spcPts val="960"/>
                        </a:lnSpc>
                      </a:pPr>
                      <a:r>
                        <a:rPr lang="es-CO" sz="800" b="0" dirty="0" smtClean="0">
                          <a:latin typeface="Arial" panose="020B0604020202020204" pitchFamily="34" charset="0"/>
                          <a:cs typeface="Arial" panose="020B0604020202020204" pitchFamily="34" charset="0"/>
                        </a:rPr>
                        <a:t>1</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dirty="0" smtClean="0">
                          <a:latin typeface="Arial" panose="020B0604020202020204" pitchFamily="34" charset="0"/>
                          <a:cs typeface="Arial" panose="020B0604020202020204" pitchFamily="34" charset="0"/>
                        </a:rPr>
                        <a:t>Animación.</a:t>
                      </a:r>
                    </a:p>
                    <a:p>
                      <a:pPr>
                        <a:lnSpc>
                          <a:spcPts val="960"/>
                        </a:lnSpc>
                      </a:pPr>
                      <a:r>
                        <a:rPr lang="es-CO" sz="800" b="0" dirty="0" smtClean="0">
                          <a:latin typeface="Arial" panose="020B0604020202020204" pitchFamily="34" charset="0"/>
                          <a:cs typeface="Arial" panose="020B0604020202020204" pitchFamily="34" charset="0"/>
                        </a:rPr>
                        <a:t>Recurso interactivo.</a:t>
                      </a:r>
                    </a:p>
                    <a:p>
                      <a:pPr>
                        <a:lnSpc>
                          <a:spcPts val="960"/>
                        </a:lnSpc>
                      </a:pPr>
                      <a:r>
                        <a:rPr lang="es-CO" sz="800" b="0" dirty="0" smtClean="0">
                          <a:latin typeface="Arial" panose="020B0604020202020204" pitchFamily="34" charset="0"/>
                          <a:cs typeface="Arial" panose="020B0604020202020204" pitchFamily="34" charset="0"/>
                        </a:rPr>
                        <a:t>Imagen.</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endParaRPr lang="es-CO"/>
                    </a:p>
                  </a:txBody>
                  <a:tcPr/>
                </a:tc>
                <a:tc>
                  <a:txBody>
                    <a:bodyPr/>
                    <a:lstStyle/>
                    <a:p>
                      <a:pPr marL="0" marR="0" indent="0" algn="l" defTabSz="685800" rtl="0" eaLnBrk="1" fontAlgn="auto" latinLnBrk="0" hangingPunct="1">
                        <a:lnSpc>
                          <a:spcPts val="960"/>
                        </a:lnSpc>
                        <a:spcBef>
                          <a:spcPts val="0"/>
                        </a:spcBef>
                        <a:spcAft>
                          <a:spcPts val="0"/>
                        </a:spcAft>
                        <a:buClrTx/>
                        <a:buSzTx/>
                        <a:buFontTx/>
                        <a:buNone/>
                        <a:tabLst/>
                        <a:defRPr/>
                      </a:pPr>
                      <a:r>
                        <a:rPr lang="es-CO" sz="800" b="0" dirty="0" smtClean="0">
                          <a:latin typeface="Arial" panose="020B0604020202020204" pitchFamily="34" charset="0"/>
                          <a:cs typeface="Arial" panose="020B0604020202020204" pitchFamily="34" charset="0"/>
                        </a:rPr>
                        <a:t>Actividad 6: </a:t>
                      </a:r>
                      <a:r>
                        <a:rPr lang="es-CO" sz="800" b="0" dirty="0" smtClean="0">
                          <a:latin typeface="Arial" panose="020B0604020202020204" pitchFamily="34" charset="0"/>
                          <a:cs typeface="Arial" panose="020B0604020202020204" pitchFamily="34" charset="0"/>
                        </a:rPr>
                        <a:t>las combinaciones de consonante-vocal, vocal-consonante en un texto (S/K 13, 21)</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ts val="960"/>
                        </a:lnSpc>
                      </a:pPr>
                      <a:r>
                        <a:rPr lang="es-CO" sz="800" b="0" dirty="0" smtClean="0">
                          <a:latin typeface="Arial" panose="020B0604020202020204" pitchFamily="34" charset="0"/>
                          <a:cs typeface="Arial" panose="020B0604020202020204" pitchFamily="34" charset="0"/>
                        </a:rPr>
                        <a:t>1</a:t>
                      </a:r>
                    </a:p>
                    <a:p>
                      <a:pPr algn="ctr">
                        <a:lnSpc>
                          <a:spcPts val="960"/>
                        </a:lnSpc>
                      </a:pPr>
                      <a:r>
                        <a:rPr lang="es-CO" sz="800" b="0" dirty="0" smtClean="0">
                          <a:latin typeface="Arial" panose="020B0604020202020204" pitchFamily="34" charset="0"/>
                          <a:cs typeface="Arial" panose="020B0604020202020204" pitchFamily="34" charset="0"/>
                        </a:rPr>
                        <a:t>1</a:t>
                      </a:r>
                    </a:p>
                    <a:p>
                      <a:pPr algn="ctr">
                        <a:lnSpc>
                          <a:spcPts val="960"/>
                        </a:lnSpc>
                      </a:pPr>
                      <a:r>
                        <a:rPr lang="es-CO" sz="800" b="0" dirty="0" smtClean="0">
                          <a:latin typeface="Arial" panose="020B0604020202020204" pitchFamily="34" charset="0"/>
                          <a:cs typeface="Arial" panose="020B0604020202020204" pitchFamily="34" charset="0"/>
                        </a:rPr>
                        <a:t>2</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960"/>
                        </a:lnSpc>
                      </a:pPr>
                      <a:r>
                        <a:rPr lang="es-CO" sz="800" b="0" dirty="0" smtClean="0">
                          <a:latin typeface="Arial" panose="020B0604020202020204" pitchFamily="34" charset="0"/>
                          <a:cs typeface="Arial" panose="020B0604020202020204" pitchFamily="34" charset="0"/>
                        </a:rPr>
                        <a:t>Recurso interactivo.</a:t>
                      </a:r>
                    </a:p>
                    <a:p>
                      <a:pPr>
                        <a:lnSpc>
                          <a:spcPts val="960"/>
                        </a:lnSpc>
                      </a:pPr>
                      <a:r>
                        <a:rPr lang="es-CO" sz="800" b="0" dirty="0" smtClean="0">
                          <a:latin typeface="Arial" panose="020B0604020202020204" pitchFamily="34" charset="0"/>
                          <a:cs typeface="Arial" panose="020B0604020202020204" pitchFamily="34" charset="0"/>
                        </a:rPr>
                        <a:t>Audio.</a:t>
                      </a:r>
                    </a:p>
                    <a:p>
                      <a:pPr>
                        <a:lnSpc>
                          <a:spcPts val="960"/>
                        </a:lnSpc>
                      </a:pPr>
                      <a:r>
                        <a:rPr lang="es-CO" sz="800" b="0" dirty="0" smtClean="0">
                          <a:latin typeface="Arial" panose="020B0604020202020204" pitchFamily="34" charset="0"/>
                          <a:cs typeface="Arial" panose="020B0604020202020204" pitchFamily="34" charset="0"/>
                        </a:rPr>
                        <a:t>Imágenes.</a:t>
                      </a:r>
                      <a:endParaRPr lang="es-CO" sz="800" b="0" dirty="0">
                        <a:latin typeface="Arial" panose="020B0604020202020204" pitchFamily="34" charset="0"/>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pPr marL="0" marR="0" lvl="0" indent="0" algn="l" defTabSz="914400" rtl="0" eaLnBrk="1" fontAlgn="base" latinLnBrk="1" hangingPunct="1">
                        <a:lnSpc>
                          <a:spcPts val="960"/>
                        </a:lnSpc>
                        <a:spcBef>
                          <a:spcPct val="0"/>
                        </a:spcBef>
                        <a:spcAft>
                          <a:spcPct val="0"/>
                        </a:spcAft>
                        <a:buClrTx/>
                        <a:buSzTx/>
                        <a:buFontTx/>
                        <a:buNone/>
                        <a:tabLst/>
                      </a:pP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CO" sz="800" b="0" kern="1200" dirty="0" smtClean="0">
                          <a:solidFill>
                            <a:schemeClr val="tx1"/>
                          </a:solidFill>
                          <a:latin typeface="Arial" panose="020B0604020202020204" pitchFamily="34" charset="0"/>
                          <a:ea typeface="+mn-ea"/>
                          <a:cs typeface="Arial" panose="020B0604020202020204" pitchFamily="34" charset="0"/>
                        </a:rPr>
                        <a:t>Actividad </a:t>
                      </a:r>
                      <a:r>
                        <a:rPr lang="es-CO" sz="800" b="0" kern="1200" dirty="0" smtClean="0">
                          <a:solidFill>
                            <a:schemeClr val="tx1"/>
                          </a:solidFill>
                          <a:latin typeface="Arial" panose="020B0604020202020204" pitchFamily="34" charset="0"/>
                          <a:ea typeface="+mn-ea"/>
                          <a:cs typeface="Arial" panose="020B0604020202020204" pitchFamily="34" charset="0"/>
                        </a:rPr>
                        <a:t>7:grafía de consonante-consonante-vocal en palabras (S/K 26, 27, 30)</a:t>
                      </a:r>
                      <a:endParaRPr lang="es-CO" sz="800" b="0" kern="1200" dirty="0" smtClean="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es-CO" sz="800" b="0" kern="1200" dirty="0" smtClean="0">
                          <a:solidFill>
                            <a:schemeClr val="tx1"/>
                          </a:solidFill>
                          <a:latin typeface="Arial" panose="020B0604020202020204" pitchFamily="34" charset="0"/>
                          <a:ea typeface="+mn-ea"/>
                          <a:cs typeface="Arial" panose="020B0604020202020204" pitchFamily="34" charset="0"/>
                        </a:rPr>
                        <a:t>1</a:t>
                      </a:r>
                    </a:p>
                    <a:p>
                      <a:pPr algn="ctr"/>
                      <a:r>
                        <a:rPr lang="es-CO" sz="800" b="0" kern="1200" dirty="0" smtClean="0">
                          <a:solidFill>
                            <a:schemeClr val="tx1"/>
                          </a:solidFill>
                          <a:latin typeface="Arial" panose="020B0604020202020204" pitchFamily="34" charset="0"/>
                          <a:ea typeface="+mn-ea"/>
                          <a:cs typeface="Arial" panose="020B0604020202020204" pitchFamily="34" charset="0"/>
                        </a:rPr>
                        <a:t>2</a:t>
                      </a:r>
                    </a:p>
                    <a:p>
                      <a:pPr algn="ctr"/>
                      <a:r>
                        <a:rPr lang="es-CO" sz="800" b="0" kern="1200" dirty="0" smtClean="0">
                          <a:solidFill>
                            <a:schemeClr val="tx1"/>
                          </a:solidFill>
                          <a:latin typeface="Arial" panose="020B0604020202020204" pitchFamily="34" charset="0"/>
                          <a:ea typeface="+mn-ea"/>
                          <a:cs typeface="Arial" panose="020B0604020202020204" pitchFamily="34" charset="0"/>
                        </a:rPr>
                        <a:t>12</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es-CO" sz="800" b="0" kern="1200" dirty="0" smtClean="0">
                          <a:solidFill>
                            <a:schemeClr val="tx1"/>
                          </a:solidFill>
                          <a:latin typeface="Arial" panose="020B0604020202020204" pitchFamily="34" charset="0"/>
                          <a:ea typeface="+mn-ea"/>
                          <a:cs typeface="Arial" panose="020B0604020202020204" pitchFamily="34" charset="0"/>
                        </a:rPr>
                        <a:t>Animación.</a:t>
                      </a:r>
                    </a:p>
                    <a:p>
                      <a:r>
                        <a:rPr lang="es-CO" sz="800" b="0" kern="1200" dirty="0" smtClean="0">
                          <a:solidFill>
                            <a:schemeClr val="tx1"/>
                          </a:solidFill>
                          <a:latin typeface="Arial" panose="020B0604020202020204" pitchFamily="34" charset="0"/>
                          <a:ea typeface="+mn-ea"/>
                          <a:cs typeface="Arial" panose="020B0604020202020204" pitchFamily="34" charset="0"/>
                        </a:rPr>
                        <a:t>Recursos interactivos</a:t>
                      </a:r>
                    </a:p>
                    <a:p>
                      <a:r>
                        <a:rPr lang="es-CO" sz="800" b="0" kern="1200" dirty="0" smtClean="0">
                          <a:solidFill>
                            <a:schemeClr val="tx1"/>
                          </a:solidFill>
                          <a:latin typeface="Arial" panose="020B0604020202020204" pitchFamily="34" charset="0"/>
                          <a:ea typeface="+mn-ea"/>
                          <a:cs typeface="Arial" panose="020B0604020202020204" pitchFamily="34" charset="0"/>
                        </a:rPr>
                        <a:t>Imágenes</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pPr marL="0" marR="0" lvl="0" indent="0" algn="l" defTabSz="914400" rtl="0" eaLnBrk="1" fontAlgn="base" latinLnBrk="1" hangingPunct="1">
                        <a:lnSpc>
                          <a:spcPts val="960"/>
                        </a:lnSpc>
                        <a:spcBef>
                          <a:spcPct val="0"/>
                        </a:spcBef>
                        <a:spcAft>
                          <a:spcPct val="0"/>
                        </a:spcAft>
                        <a:buClrTx/>
                        <a:buSzTx/>
                        <a:buFontTx/>
                        <a:buNone/>
                        <a:tabLst/>
                      </a:pP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CO" sz="800" b="0" kern="1200" smtClean="0">
                          <a:solidFill>
                            <a:schemeClr val="tx1"/>
                          </a:solidFill>
                          <a:latin typeface="Arial" panose="020B0604020202020204" pitchFamily="34" charset="0"/>
                          <a:ea typeface="+mn-ea"/>
                          <a:cs typeface="Arial" panose="020B0604020202020204" pitchFamily="34" charset="0"/>
                        </a:rPr>
                        <a:t>Actividad </a:t>
                      </a:r>
                      <a:r>
                        <a:rPr lang="es-CO" sz="800" b="0" kern="1200" smtClean="0">
                          <a:solidFill>
                            <a:schemeClr val="tx1"/>
                          </a:solidFill>
                          <a:latin typeface="Arial" panose="020B0604020202020204" pitchFamily="34" charset="0"/>
                          <a:ea typeface="+mn-ea"/>
                          <a:cs typeface="Arial" panose="020B0604020202020204" pitchFamily="34" charset="0"/>
                        </a:rPr>
                        <a:t>8: grafía de consonante-consonante-vocal en textos (S/K 28, 29)</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es-CO" sz="800" b="0" kern="1200" dirty="0" smtClean="0">
                          <a:solidFill>
                            <a:schemeClr val="tx1"/>
                          </a:solidFill>
                          <a:latin typeface="Arial" panose="020B0604020202020204" pitchFamily="34" charset="0"/>
                          <a:ea typeface="+mn-ea"/>
                          <a:cs typeface="Arial" panose="020B0604020202020204" pitchFamily="34" charset="0"/>
                        </a:rPr>
                        <a:t>2</a:t>
                      </a:r>
                    </a:p>
                    <a:p>
                      <a:pPr algn="ctr"/>
                      <a:r>
                        <a:rPr lang="es-CO" sz="800" b="0" kern="1200" dirty="0" smtClean="0">
                          <a:solidFill>
                            <a:schemeClr val="tx1"/>
                          </a:solidFill>
                          <a:latin typeface="Arial" panose="020B0604020202020204" pitchFamily="34" charset="0"/>
                          <a:ea typeface="+mn-ea"/>
                          <a:cs typeface="Arial" panose="020B0604020202020204" pitchFamily="34" charset="0"/>
                        </a:rPr>
                        <a:t>1</a:t>
                      </a:r>
                    </a:p>
                    <a:p>
                      <a:pPr algn="ctr"/>
                      <a:r>
                        <a:rPr lang="es-CO" sz="800" b="0" kern="1200" dirty="0" smtClean="0">
                          <a:solidFill>
                            <a:schemeClr val="tx1"/>
                          </a:solidFill>
                          <a:latin typeface="Arial" panose="020B0604020202020204" pitchFamily="34" charset="0"/>
                          <a:ea typeface="+mn-ea"/>
                          <a:cs typeface="Arial" panose="020B0604020202020204" pitchFamily="34" charset="0"/>
                        </a:rPr>
                        <a:t>2</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es-CO" sz="800" b="0" kern="1200" dirty="0" smtClean="0">
                          <a:solidFill>
                            <a:schemeClr val="tx1"/>
                          </a:solidFill>
                          <a:latin typeface="Arial" panose="020B0604020202020204" pitchFamily="34" charset="0"/>
                          <a:ea typeface="+mn-ea"/>
                          <a:cs typeface="Arial" panose="020B0604020202020204" pitchFamily="34" charset="0"/>
                        </a:rPr>
                        <a:t>Recursos interactivos.</a:t>
                      </a:r>
                    </a:p>
                    <a:p>
                      <a:r>
                        <a:rPr lang="es-CO" sz="800" b="0" kern="1200" dirty="0" smtClean="0">
                          <a:solidFill>
                            <a:schemeClr val="tx1"/>
                          </a:solidFill>
                          <a:latin typeface="Arial" panose="020B0604020202020204" pitchFamily="34" charset="0"/>
                          <a:ea typeface="+mn-ea"/>
                          <a:cs typeface="Arial" panose="020B0604020202020204" pitchFamily="34" charset="0"/>
                        </a:rPr>
                        <a:t>Audio.</a:t>
                      </a:r>
                    </a:p>
                    <a:p>
                      <a:r>
                        <a:rPr lang="es-CO" sz="800" b="0" kern="1200" dirty="0" smtClean="0">
                          <a:solidFill>
                            <a:schemeClr val="tx1"/>
                          </a:solidFill>
                          <a:latin typeface="Arial" panose="020B0604020202020204" pitchFamily="34" charset="0"/>
                          <a:ea typeface="+mn-ea"/>
                          <a:cs typeface="Arial" panose="020B0604020202020204" pitchFamily="34" charset="0"/>
                        </a:rPr>
                        <a:t>Imágenes.</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vMerge="1">
                  <a:txBody>
                    <a:bodyPr/>
                    <a:lstStyle/>
                    <a:p>
                      <a:pPr marL="0" marR="0" lvl="0" indent="0" algn="l" defTabSz="914400" rtl="0" eaLnBrk="1" fontAlgn="base" latinLnBrk="1" hangingPunct="1">
                        <a:lnSpc>
                          <a:spcPts val="960"/>
                        </a:lnSpc>
                        <a:spcBef>
                          <a:spcPct val="0"/>
                        </a:spcBef>
                        <a:spcAft>
                          <a:spcPct val="0"/>
                        </a:spcAft>
                        <a:buClrTx/>
                        <a:buSzTx/>
                        <a:buFontTx/>
                        <a:buNone/>
                        <a:tabLst/>
                      </a:pPr>
                      <a:endParaRPr kumimoji="1" lang="ko-KR" altLang="en-US" sz="800" b="1" i="0" u="none" strike="noStrike" cap="none" normalizeH="0" baseline="0" dirty="0" smtClean="0">
                        <a:ln>
                          <a:noFill/>
                        </a:ln>
                        <a:solidFill>
                          <a:schemeClr val="tx1"/>
                        </a:solidFill>
                        <a:effectLst/>
                        <a:latin typeface="Arial" panose="020B0604020202020204" pitchFamily="34" charset="0"/>
                        <a:ea typeface="돋움" pitchFamily="50" charset="-127"/>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CO" sz="800" b="0" kern="1200" dirty="0" smtClean="0">
                          <a:solidFill>
                            <a:schemeClr val="tx1"/>
                          </a:solidFill>
                          <a:latin typeface="Arial" panose="020B0604020202020204" pitchFamily="34" charset="0"/>
                          <a:ea typeface="+mn-ea"/>
                          <a:cs typeface="Arial" panose="020B0604020202020204" pitchFamily="34" charset="0"/>
                        </a:rPr>
                        <a:t>Actividad 9: escritura de palabras con combinaciones</a:t>
                      </a:r>
                      <a:r>
                        <a:rPr lang="es-CO" sz="800" b="0" kern="1200" baseline="0" dirty="0" smtClean="0">
                          <a:solidFill>
                            <a:schemeClr val="tx1"/>
                          </a:solidFill>
                          <a:latin typeface="Arial" panose="020B0604020202020204" pitchFamily="34" charset="0"/>
                          <a:ea typeface="+mn-ea"/>
                          <a:cs typeface="Arial" panose="020B0604020202020204" pitchFamily="34" charset="0"/>
                        </a:rPr>
                        <a:t> (socialización).</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es-CO" sz="800" b="0" kern="1200" dirty="0" smtClean="0">
                          <a:solidFill>
                            <a:schemeClr val="tx1"/>
                          </a:solidFill>
                          <a:latin typeface="Arial" panose="020B0604020202020204" pitchFamily="34" charset="0"/>
                          <a:ea typeface="+mn-ea"/>
                          <a:cs typeface="Arial" panose="020B0604020202020204" pitchFamily="34" charset="0"/>
                        </a:rPr>
                        <a:t>1</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es-CO" sz="800" b="0" kern="1200" dirty="0" smtClean="0">
                          <a:solidFill>
                            <a:schemeClr val="tx1"/>
                          </a:solidFill>
                          <a:latin typeface="Arial" panose="020B0604020202020204" pitchFamily="34" charset="0"/>
                          <a:ea typeface="+mn-ea"/>
                          <a:cs typeface="Arial" panose="020B0604020202020204" pitchFamily="34" charset="0"/>
                        </a:rPr>
                        <a:t>Recurso interactivo.</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l" defTabSz="914400" rtl="0" eaLnBrk="1" fontAlgn="base" latinLnBrk="1" hangingPunct="1">
                        <a:lnSpc>
                          <a:spcPct val="100000"/>
                        </a:lnSpc>
                        <a:spcBef>
                          <a:spcPct val="0"/>
                        </a:spcBef>
                        <a:spcAft>
                          <a:spcPct val="0"/>
                        </a:spcAft>
                        <a:buClrTx/>
                        <a:buSzTx/>
                        <a:buFontTx/>
                        <a:buNone/>
                        <a:tabLst/>
                      </a:pPr>
                      <a:r>
                        <a:rPr lang="es-ES_tradnl" altLang="ko-KR" sz="800" b="1" kern="1200" dirty="0" smtClean="0">
                          <a:solidFill>
                            <a:schemeClr val="tx1"/>
                          </a:solidFill>
                          <a:latin typeface="Arial" panose="020B0604020202020204" pitchFamily="34" charset="0"/>
                          <a:ea typeface="+mn-ea"/>
                          <a:cs typeface="Arial" panose="020B0604020202020204" pitchFamily="34" charset="0"/>
                        </a:rPr>
                        <a:t>Resumen</a:t>
                      </a:r>
                      <a:endParaRPr lang="ko-KR" altLang="en-US" sz="800" b="1" kern="1200" dirty="0" smtClean="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r>
                        <a:rPr lang="es-CO" sz="800" b="0" kern="1200" dirty="0" smtClean="0">
                          <a:solidFill>
                            <a:schemeClr val="tx1"/>
                          </a:solidFill>
                          <a:latin typeface="Arial" panose="020B0604020202020204" pitchFamily="34" charset="0"/>
                          <a:ea typeface="+mn-ea"/>
                          <a:cs typeface="Arial" panose="020B0604020202020204" pitchFamily="34" charset="0"/>
                        </a:rPr>
                        <a:t>Reconocer vocales y consonantes en una palabra.</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es-CO" sz="800" b="0" kern="1200" dirty="0" smtClean="0">
                          <a:solidFill>
                            <a:schemeClr val="tx1"/>
                          </a:solidFill>
                          <a:latin typeface="Arial" panose="020B0604020202020204" pitchFamily="34" charset="0"/>
                          <a:ea typeface="+mn-ea"/>
                          <a:cs typeface="Arial" panose="020B0604020202020204" pitchFamily="34" charset="0"/>
                        </a:rPr>
                        <a:t>1</a:t>
                      </a:r>
                    </a:p>
                    <a:p>
                      <a:pPr algn="ctr"/>
                      <a:r>
                        <a:rPr lang="es-CO" sz="800" b="0" kern="1200" dirty="0" smtClean="0">
                          <a:solidFill>
                            <a:schemeClr val="tx1"/>
                          </a:solidFill>
                          <a:latin typeface="Arial" panose="020B0604020202020204" pitchFamily="34" charset="0"/>
                          <a:ea typeface="+mn-ea"/>
                          <a:cs typeface="Arial" panose="020B0604020202020204" pitchFamily="34" charset="0"/>
                        </a:rPr>
                        <a:t>6</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es-CO" sz="800" b="0" kern="1200" dirty="0" smtClean="0">
                          <a:solidFill>
                            <a:schemeClr val="tx1"/>
                          </a:solidFill>
                          <a:latin typeface="Arial" panose="020B0604020202020204" pitchFamily="34" charset="0"/>
                          <a:ea typeface="+mn-ea"/>
                          <a:cs typeface="Arial" panose="020B0604020202020204" pitchFamily="34" charset="0"/>
                        </a:rPr>
                        <a:t>Recurso interactivo.</a:t>
                      </a:r>
                    </a:p>
                    <a:p>
                      <a:r>
                        <a:rPr lang="es-CO" sz="800" b="0" kern="1200" dirty="0" smtClean="0">
                          <a:solidFill>
                            <a:schemeClr val="tx1"/>
                          </a:solidFill>
                          <a:latin typeface="Arial" panose="020B0604020202020204" pitchFamily="34" charset="0"/>
                          <a:ea typeface="+mn-ea"/>
                          <a:cs typeface="Arial" panose="020B0604020202020204" pitchFamily="34" charset="0"/>
                        </a:rPr>
                        <a:t>Imágenes.</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l" defTabSz="914400" rtl="0" eaLnBrk="1" fontAlgn="base" latinLnBrk="1" hangingPunct="1">
                        <a:lnSpc>
                          <a:spcPct val="100000"/>
                        </a:lnSpc>
                        <a:spcBef>
                          <a:spcPct val="0"/>
                        </a:spcBef>
                        <a:spcAft>
                          <a:spcPct val="0"/>
                        </a:spcAft>
                        <a:buClrTx/>
                        <a:buSzTx/>
                        <a:buFontTx/>
                        <a:buNone/>
                        <a:tabLst/>
                      </a:pPr>
                      <a:r>
                        <a:rPr lang="es-ES_tradnl" altLang="ko-KR" sz="800" b="1" kern="1200" dirty="0" smtClean="0">
                          <a:solidFill>
                            <a:schemeClr val="tx1"/>
                          </a:solidFill>
                          <a:latin typeface="Arial" panose="020B0604020202020204" pitchFamily="34" charset="0"/>
                          <a:ea typeface="+mn-ea"/>
                          <a:cs typeface="Arial" panose="020B0604020202020204" pitchFamily="34" charset="0"/>
                        </a:rPr>
                        <a:t>Tarea</a:t>
                      </a:r>
                      <a:endParaRPr lang="ko-KR" altLang="en-US" sz="800" b="1" kern="1200" dirty="0" smtClean="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r>
                        <a:rPr lang="es-CO" sz="800" b="0" kern="1200" dirty="0" smtClean="0">
                          <a:solidFill>
                            <a:schemeClr val="tx1"/>
                          </a:solidFill>
                          <a:latin typeface="Arial" panose="020B0604020202020204" pitchFamily="34" charset="0"/>
                          <a:ea typeface="+mn-ea"/>
                          <a:cs typeface="Arial" panose="020B0604020202020204" pitchFamily="34" charset="0"/>
                        </a:rPr>
                        <a:t>Escribir palabras e identificar combinaciones.</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es-CO" sz="800" b="0" kern="1200" dirty="0" smtClean="0">
                          <a:solidFill>
                            <a:schemeClr val="tx1"/>
                          </a:solidFill>
                          <a:latin typeface="Arial" panose="020B0604020202020204" pitchFamily="34" charset="0"/>
                          <a:ea typeface="+mn-ea"/>
                          <a:cs typeface="Arial" panose="020B0604020202020204" pitchFamily="34" charset="0"/>
                        </a:rPr>
                        <a:t>1</a:t>
                      </a:r>
                    </a:p>
                    <a:p>
                      <a:pPr algn="ctr"/>
                      <a:r>
                        <a:rPr lang="es-CO" sz="800" b="0" kern="1200" dirty="0" smtClean="0">
                          <a:solidFill>
                            <a:schemeClr val="tx1"/>
                          </a:solidFill>
                          <a:latin typeface="Arial" panose="020B0604020202020204" pitchFamily="34" charset="0"/>
                          <a:ea typeface="+mn-ea"/>
                          <a:cs typeface="Arial" panose="020B0604020202020204" pitchFamily="34" charset="0"/>
                        </a:rPr>
                        <a:t>9</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es-CO" sz="800" b="0" kern="1200" dirty="0" smtClean="0">
                          <a:solidFill>
                            <a:schemeClr val="tx1"/>
                          </a:solidFill>
                          <a:latin typeface="Arial" panose="020B0604020202020204" pitchFamily="34" charset="0"/>
                          <a:ea typeface="+mn-ea"/>
                          <a:cs typeface="Arial" panose="020B0604020202020204" pitchFamily="34" charset="0"/>
                        </a:rPr>
                        <a:t>Recurso interactivo.</a:t>
                      </a:r>
                    </a:p>
                    <a:p>
                      <a:r>
                        <a:rPr lang="es-CO" sz="800" b="0" kern="1200" dirty="0" smtClean="0">
                          <a:solidFill>
                            <a:schemeClr val="tx1"/>
                          </a:solidFill>
                          <a:latin typeface="Arial" panose="020B0604020202020204" pitchFamily="34" charset="0"/>
                          <a:ea typeface="+mn-ea"/>
                          <a:cs typeface="Arial" panose="020B0604020202020204" pitchFamily="34" charset="0"/>
                        </a:rPr>
                        <a:t>Imágenes.</a:t>
                      </a:r>
                      <a:endParaRPr lang="es-CO" sz="800" b="0" kern="1200" dirty="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9518">
                <a:tc gridSpan="2">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lang="en-US" altLang="ko-KR" sz="800" b="1" kern="1200" dirty="0" smtClean="0">
                          <a:solidFill>
                            <a:schemeClr val="tx1"/>
                          </a:solidFill>
                          <a:latin typeface="Arial" panose="020B0604020202020204" pitchFamily="34" charset="0"/>
                          <a:ea typeface="+mn-ea"/>
                          <a:cs typeface="Arial" panose="020B0604020202020204" pitchFamily="34" charset="0"/>
                        </a:rPr>
                        <a:t>Total</a:t>
                      </a:r>
                      <a:endParaRPr lang="ko-KR" altLang="en-US" sz="800" b="1" kern="1200" dirty="0" smtClean="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20000"/>
                        <a:lumOff val="80000"/>
                      </a:schemeClr>
                    </a:solidFill>
                  </a:tcPr>
                </a:tc>
                <a:tc hMerge="1">
                  <a:txBody>
                    <a:bodyPr/>
                    <a:lstStyle/>
                    <a:p>
                      <a:endParaRPr lang="es-CO"/>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lang="en-US" altLang="ko-KR" sz="800" b="1" kern="1200" dirty="0" smtClean="0">
                          <a:solidFill>
                            <a:schemeClr val="tx1"/>
                          </a:solidFill>
                          <a:latin typeface="Arial" panose="020B0604020202020204" pitchFamily="34" charset="0"/>
                          <a:ea typeface="+mn-ea"/>
                          <a:cs typeface="Arial" panose="020B0604020202020204" pitchFamily="34" charset="0"/>
                        </a:rPr>
                        <a:t>86</a:t>
                      </a: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defRPr sz="1350" kern="1200">
                          <a:solidFill>
                            <a:schemeClr val="tx1"/>
                          </a:solidFill>
                          <a:latin typeface="Franklin Gothic Book"/>
                        </a:defRPr>
                      </a:lvl1pPr>
                      <a:lvl2pPr marL="342900" algn="l" defTabSz="685800" rtl="0" eaLnBrk="1" latinLnBrk="0" hangingPunct="1">
                        <a:defRPr sz="1350" kern="1200">
                          <a:solidFill>
                            <a:schemeClr val="tx1"/>
                          </a:solidFill>
                          <a:latin typeface="Franklin Gothic Book"/>
                        </a:defRPr>
                      </a:lvl2pPr>
                      <a:lvl3pPr marL="685800" algn="l" defTabSz="685800" rtl="0" eaLnBrk="1" latinLnBrk="0" hangingPunct="1">
                        <a:defRPr sz="1350" kern="1200">
                          <a:solidFill>
                            <a:schemeClr val="tx1"/>
                          </a:solidFill>
                          <a:latin typeface="Franklin Gothic Book"/>
                        </a:defRPr>
                      </a:lvl3pPr>
                      <a:lvl4pPr marL="1028700" algn="l" defTabSz="685800" rtl="0" eaLnBrk="1" latinLnBrk="0" hangingPunct="1">
                        <a:defRPr sz="1350" kern="1200">
                          <a:solidFill>
                            <a:schemeClr val="tx1"/>
                          </a:solidFill>
                          <a:latin typeface="Franklin Gothic Book"/>
                        </a:defRPr>
                      </a:lvl4pPr>
                      <a:lvl5pPr marL="1371600" algn="l" defTabSz="685800" rtl="0" eaLnBrk="1" latinLnBrk="0" hangingPunct="1">
                        <a:defRPr sz="1350" kern="1200">
                          <a:solidFill>
                            <a:schemeClr val="tx1"/>
                          </a:solidFill>
                          <a:latin typeface="Franklin Gothic Book"/>
                        </a:defRPr>
                      </a:lvl5pPr>
                      <a:lvl6pPr marL="1714500" algn="l" defTabSz="685800" rtl="0" eaLnBrk="1" latinLnBrk="0" hangingPunct="1">
                        <a:defRPr sz="1350" kern="1200">
                          <a:solidFill>
                            <a:schemeClr val="tx1"/>
                          </a:solidFill>
                          <a:latin typeface="Franklin Gothic Book"/>
                        </a:defRPr>
                      </a:lvl6pPr>
                      <a:lvl7pPr marL="2057400" algn="l" defTabSz="685800" rtl="0" eaLnBrk="1" latinLnBrk="0" hangingPunct="1">
                        <a:defRPr sz="1350" kern="1200">
                          <a:solidFill>
                            <a:schemeClr val="tx1"/>
                          </a:solidFill>
                          <a:latin typeface="Franklin Gothic Book"/>
                        </a:defRPr>
                      </a:lvl7pPr>
                      <a:lvl8pPr marL="2400300" algn="l" defTabSz="685800" rtl="0" eaLnBrk="1" latinLnBrk="0" hangingPunct="1">
                        <a:defRPr sz="1350" kern="1200">
                          <a:solidFill>
                            <a:schemeClr val="tx1"/>
                          </a:solidFill>
                          <a:latin typeface="Franklin Gothic Book"/>
                        </a:defRPr>
                      </a:lvl8pPr>
                      <a:lvl9pPr marL="2743200" algn="l" defTabSz="685800" rtl="0" eaLnBrk="1" latinLnBrk="0" hangingPunct="1">
                        <a:defRPr sz="1350" kern="1200">
                          <a:solidFill>
                            <a:schemeClr val="tx1"/>
                          </a:solidFill>
                          <a:latin typeface="Franklin Gothic Book"/>
                        </a:defRPr>
                      </a:lvl9pPr>
                    </a:lstStyle>
                    <a:p>
                      <a:pPr marL="0" marR="0" lvl="0" indent="0" algn="l" defTabSz="914400" rtl="0" eaLnBrk="1" fontAlgn="base" latinLnBrk="1" hangingPunct="1">
                        <a:lnSpc>
                          <a:spcPct val="100000"/>
                        </a:lnSpc>
                        <a:spcBef>
                          <a:spcPct val="20000"/>
                        </a:spcBef>
                        <a:spcAft>
                          <a:spcPct val="0"/>
                        </a:spcAft>
                        <a:buClrTx/>
                        <a:buSzTx/>
                        <a:buFontTx/>
                        <a:buNone/>
                        <a:tabLst/>
                      </a:pPr>
                      <a:endParaRPr lang="ko-KR" altLang="ko-KR" sz="800" b="0" kern="1200" dirty="0" smtClean="0">
                        <a:solidFill>
                          <a:schemeClr val="tx1"/>
                        </a:solidFill>
                        <a:latin typeface="Arial" panose="020B0604020202020204" pitchFamily="34" charset="0"/>
                        <a:ea typeface="+mn-ea"/>
                        <a:cs typeface="Arial" panose="020B0604020202020204" pitchFamily="34" charset="0"/>
                      </a:endParaRPr>
                    </a:p>
                  </a:txBody>
                  <a:tcPr marL="91434" marR="91434"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524460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2643" y="609597"/>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L_G01_U02_L02_03_05</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81976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Seleccionar 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manzana</a:t>
            </a:r>
          </a:p>
          <a:p>
            <a:r>
              <a:rPr lang="es-CO" sz="1000" dirty="0" smtClean="0">
                <a:solidFill>
                  <a:srgbClr val="FF0000"/>
                </a:solidFill>
                <a:latin typeface="Arial" panose="020B0604020202020204" pitchFamily="34" charset="0"/>
                <a:cs typeface="Arial" panose="020B0604020202020204" pitchFamily="34" charset="0"/>
              </a:rPr>
              <a:t>a a a </a:t>
            </a:r>
          </a:p>
        </p:txBody>
      </p:sp>
      <p:sp>
        <p:nvSpPr>
          <p:cNvPr id="23" name="CuadroTexto 22"/>
          <p:cNvSpPr txBox="1"/>
          <p:nvPr/>
        </p:nvSpPr>
        <p:spPr>
          <a:xfrm>
            <a:off x="162092" y="1494135"/>
            <a:ext cx="4945008" cy="307777"/>
          </a:xfrm>
          <a:prstGeom prst="rect">
            <a:avLst/>
          </a:prstGeom>
          <a:noFill/>
        </p:spPr>
        <p:txBody>
          <a:bodyPr wrap="none" rtlCol="0">
            <a:spAutoFit/>
          </a:bodyPr>
          <a:lstStyle/>
          <a:p>
            <a:r>
              <a:rPr lang="es-CO" sz="1400" dirty="0" smtClean="0"/>
              <a:t>Lee la palabra y arrastra cada vocal a la bolsa que le corresponde.</a:t>
            </a:r>
            <a:endParaRPr lang="es-CO" sz="1400" dirty="0"/>
          </a:p>
        </p:txBody>
      </p:sp>
      <p:sp>
        <p:nvSpPr>
          <p:cNvPr id="14" name="Rectángulo redondeado 13"/>
          <p:cNvSpPr/>
          <p:nvPr/>
        </p:nvSpPr>
        <p:spPr>
          <a:xfrm>
            <a:off x="880533"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Rectángulo 11"/>
          <p:cNvSpPr/>
          <p:nvPr/>
        </p:nvSpPr>
        <p:spPr>
          <a:xfrm>
            <a:off x="790722" y="1761324"/>
            <a:ext cx="841897"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m</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7" name="Rectángulo redondeado 26"/>
          <p:cNvSpPr/>
          <p:nvPr/>
        </p:nvSpPr>
        <p:spPr>
          <a:xfrm>
            <a:off x="1656120"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8" name="Rectángulo 27"/>
          <p:cNvSpPr/>
          <p:nvPr/>
        </p:nvSpPr>
        <p:spPr>
          <a:xfrm>
            <a:off x="1638681" y="1721047"/>
            <a:ext cx="647934"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9" name="Rectángulo redondeado 28"/>
          <p:cNvSpPr/>
          <p:nvPr/>
        </p:nvSpPr>
        <p:spPr>
          <a:xfrm>
            <a:off x="2448283"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0" name="Rectángulo 29"/>
          <p:cNvSpPr/>
          <p:nvPr/>
        </p:nvSpPr>
        <p:spPr>
          <a:xfrm>
            <a:off x="2468902" y="1761324"/>
            <a:ext cx="606256"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n</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1" name="Rectángulo redondeado 30"/>
          <p:cNvSpPr/>
          <p:nvPr/>
        </p:nvSpPr>
        <p:spPr>
          <a:xfrm>
            <a:off x="3223870"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2" name="Rectángulo 31"/>
          <p:cNvSpPr/>
          <p:nvPr/>
        </p:nvSpPr>
        <p:spPr>
          <a:xfrm>
            <a:off x="3308665" y="1779827"/>
            <a:ext cx="510076"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z</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3" name="Rectángulo redondeado 32"/>
          <p:cNvSpPr/>
          <p:nvPr/>
        </p:nvSpPr>
        <p:spPr>
          <a:xfrm>
            <a:off x="4048767"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4" name="Rectángulo 33"/>
          <p:cNvSpPr/>
          <p:nvPr/>
        </p:nvSpPr>
        <p:spPr>
          <a:xfrm>
            <a:off x="4058023" y="1731453"/>
            <a:ext cx="647934"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5" name="Rectángulo redondeado 34"/>
          <p:cNvSpPr/>
          <p:nvPr/>
        </p:nvSpPr>
        <p:spPr>
          <a:xfrm>
            <a:off x="4824354"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6" name="Rectángulo 35"/>
          <p:cNvSpPr/>
          <p:nvPr/>
        </p:nvSpPr>
        <p:spPr>
          <a:xfrm>
            <a:off x="4877921" y="1763120"/>
            <a:ext cx="606256"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n</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7" name="Rectángulo redondeado 36"/>
          <p:cNvSpPr/>
          <p:nvPr/>
        </p:nvSpPr>
        <p:spPr>
          <a:xfrm>
            <a:off x="5598296"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8" name="Rectángulo 37"/>
          <p:cNvSpPr/>
          <p:nvPr/>
        </p:nvSpPr>
        <p:spPr>
          <a:xfrm>
            <a:off x="5631601" y="1827457"/>
            <a:ext cx="647934"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pic>
        <p:nvPicPr>
          <p:cNvPr id="10242"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74133"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16" name="Rectángulo 15"/>
          <p:cNvSpPr/>
          <p:nvPr/>
        </p:nvSpPr>
        <p:spPr>
          <a:xfrm>
            <a:off x="635000" y="3170536"/>
            <a:ext cx="641522"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a</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39"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1664025"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0" name="Rectángulo 39"/>
          <p:cNvSpPr/>
          <p:nvPr/>
        </p:nvSpPr>
        <p:spPr>
          <a:xfrm>
            <a:off x="1831304" y="3170536"/>
            <a:ext cx="628698"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e</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1"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2844809" y="29572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2" name="Rectángulo 41"/>
          <p:cNvSpPr/>
          <p:nvPr/>
        </p:nvSpPr>
        <p:spPr>
          <a:xfrm>
            <a:off x="3150747" y="3172936"/>
            <a:ext cx="351379"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i</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3"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039259" y="2955435"/>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4" name="Rectángulo 43"/>
          <p:cNvSpPr/>
          <p:nvPr/>
        </p:nvSpPr>
        <p:spPr>
          <a:xfrm>
            <a:off x="4206538" y="3171103"/>
            <a:ext cx="628698"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o</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5"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5219280" y="2956352"/>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6" name="Rectángulo 45"/>
          <p:cNvSpPr/>
          <p:nvPr/>
        </p:nvSpPr>
        <p:spPr>
          <a:xfrm>
            <a:off x="5400986" y="3172020"/>
            <a:ext cx="599844"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u</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spTree>
    <p:extLst>
      <p:ext uri="{BB962C8B-B14F-4D97-AF65-F5344CB8AC3E}">
        <p14:creationId xmlns:p14="http://schemas.microsoft.com/office/powerpoint/2010/main" val="36399736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2"/>
          <a:stretch>
            <a:fillRect/>
          </a:stretch>
        </p:blipFill>
        <p:spPr>
          <a:xfrm>
            <a:off x="25238" y="617520"/>
            <a:ext cx="7247619" cy="4085714"/>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L_G01_U02_L02_03_05</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81976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Seleccionar 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coco</a:t>
            </a:r>
          </a:p>
          <a:p>
            <a:r>
              <a:rPr lang="es-CO" sz="1000" dirty="0" smtClean="0">
                <a:solidFill>
                  <a:srgbClr val="FF0000"/>
                </a:solidFill>
                <a:latin typeface="Arial" panose="020B0604020202020204" pitchFamily="34" charset="0"/>
                <a:cs typeface="Arial" panose="020B0604020202020204" pitchFamily="34" charset="0"/>
              </a:rPr>
              <a:t>o o</a:t>
            </a:r>
          </a:p>
        </p:txBody>
      </p:sp>
      <p:sp>
        <p:nvSpPr>
          <p:cNvPr id="23" name="CuadroTexto 22"/>
          <p:cNvSpPr txBox="1"/>
          <p:nvPr/>
        </p:nvSpPr>
        <p:spPr>
          <a:xfrm>
            <a:off x="162092" y="1494135"/>
            <a:ext cx="4945008" cy="307777"/>
          </a:xfrm>
          <a:prstGeom prst="rect">
            <a:avLst/>
          </a:prstGeom>
          <a:noFill/>
        </p:spPr>
        <p:txBody>
          <a:bodyPr wrap="none" rtlCol="0">
            <a:spAutoFit/>
          </a:bodyPr>
          <a:lstStyle/>
          <a:p>
            <a:r>
              <a:rPr lang="es-CO" sz="1400" dirty="0" smtClean="0"/>
              <a:t>Lee la palabra y arrastra cada vocal a la bolsa que le corresponde.</a:t>
            </a:r>
            <a:endParaRPr lang="es-CO" sz="1400" dirty="0"/>
          </a:p>
        </p:txBody>
      </p:sp>
      <p:sp>
        <p:nvSpPr>
          <p:cNvPr id="14" name="Rectángulo redondeado 13"/>
          <p:cNvSpPr/>
          <p:nvPr/>
        </p:nvSpPr>
        <p:spPr>
          <a:xfrm>
            <a:off x="1939525" y="1966058"/>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Rectángulo 11"/>
          <p:cNvSpPr/>
          <p:nvPr/>
        </p:nvSpPr>
        <p:spPr>
          <a:xfrm>
            <a:off x="1953108" y="1813915"/>
            <a:ext cx="635110"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c</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7" name="Rectángulo redondeado 26"/>
          <p:cNvSpPr/>
          <p:nvPr/>
        </p:nvSpPr>
        <p:spPr>
          <a:xfrm>
            <a:off x="2715112" y="1966058"/>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8" name="Rectángulo 27"/>
          <p:cNvSpPr/>
          <p:nvPr/>
        </p:nvSpPr>
        <p:spPr>
          <a:xfrm>
            <a:off x="2714732" y="1792258"/>
            <a:ext cx="635110"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o</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9" name="Rectángulo redondeado 28"/>
          <p:cNvSpPr/>
          <p:nvPr/>
        </p:nvSpPr>
        <p:spPr>
          <a:xfrm>
            <a:off x="3507275" y="1966058"/>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0" name="Rectángulo 29"/>
          <p:cNvSpPr/>
          <p:nvPr/>
        </p:nvSpPr>
        <p:spPr>
          <a:xfrm>
            <a:off x="3548433" y="1800036"/>
            <a:ext cx="635110"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c</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1" name="Rectángulo redondeado 30"/>
          <p:cNvSpPr/>
          <p:nvPr/>
        </p:nvSpPr>
        <p:spPr>
          <a:xfrm>
            <a:off x="4282862" y="1966058"/>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2" name="Rectángulo 31"/>
          <p:cNvSpPr/>
          <p:nvPr/>
        </p:nvSpPr>
        <p:spPr>
          <a:xfrm>
            <a:off x="4305140" y="1832418"/>
            <a:ext cx="635110"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o</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pic>
        <p:nvPicPr>
          <p:cNvPr id="10242"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74133"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16" name="Rectángulo 15"/>
          <p:cNvSpPr/>
          <p:nvPr/>
        </p:nvSpPr>
        <p:spPr>
          <a:xfrm>
            <a:off x="635000" y="3170536"/>
            <a:ext cx="641522"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a</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39"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1664025"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0" name="Rectángulo 39"/>
          <p:cNvSpPr/>
          <p:nvPr/>
        </p:nvSpPr>
        <p:spPr>
          <a:xfrm>
            <a:off x="1831304" y="3170536"/>
            <a:ext cx="628698"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e</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1"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2844809" y="29572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2" name="Rectángulo 41"/>
          <p:cNvSpPr/>
          <p:nvPr/>
        </p:nvSpPr>
        <p:spPr>
          <a:xfrm>
            <a:off x="3150747" y="3172936"/>
            <a:ext cx="351379"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i</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3"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039259" y="2955435"/>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4" name="Rectángulo 43"/>
          <p:cNvSpPr/>
          <p:nvPr/>
        </p:nvSpPr>
        <p:spPr>
          <a:xfrm>
            <a:off x="4206538" y="3171103"/>
            <a:ext cx="628698"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o</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5"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5219280" y="2956352"/>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6" name="Rectángulo 45"/>
          <p:cNvSpPr/>
          <p:nvPr/>
        </p:nvSpPr>
        <p:spPr>
          <a:xfrm>
            <a:off x="5400986" y="3172020"/>
            <a:ext cx="599844"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u</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spTree>
    <p:extLst>
      <p:ext uri="{BB962C8B-B14F-4D97-AF65-F5344CB8AC3E}">
        <p14:creationId xmlns:p14="http://schemas.microsoft.com/office/powerpoint/2010/main" val="23317621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Imagen 37"/>
          <p:cNvPicPr>
            <a:picLocks noChangeAspect="1"/>
          </p:cNvPicPr>
          <p:nvPr/>
        </p:nvPicPr>
        <p:blipFill>
          <a:blip r:embed="rId2"/>
          <a:stretch>
            <a:fillRect/>
          </a:stretch>
        </p:blipFill>
        <p:spPr>
          <a:xfrm>
            <a:off x="25238" y="617520"/>
            <a:ext cx="7247619" cy="4085714"/>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L_G01_U02_L02_03_05</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4</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81976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Seleccionar 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err="1" smtClean="0">
                <a:latin typeface="Arial" panose="020B0604020202020204" pitchFamily="34" charset="0"/>
                <a:cs typeface="Arial" panose="020B0604020202020204" pitchFamily="34" charset="0"/>
              </a:rPr>
              <a:t>curuba</a:t>
            </a:r>
            <a:endParaRPr lang="es-CO" sz="1000" dirty="0" smtClean="0">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u u a</a:t>
            </a:r>
          </a:p>
        </p:txBody>
      </p:sp>
      <p:sp>
        <p:nvSpPr>
          <p:cNvPr id="23" name="CuadroTexto 22"/>
          <p:cNvSpPr txBox="1"/>
          <p:nvPr/>
        </p:nvSpPr>
        <p:spPr>
          <a:xfrm>
            <a:off x="162092" y="1494135"/>
            <a:ext cx="4945008" cy="307777"/>
          </a:xfrm>
          <a:prstGeom prst="rect">
            <a:avLst/>
          </a:prstGeom>
          <a:noFill/>
        </p:spPr>
        <p:txBody>
          <a:bodyPr wrap="none" rtlCol="0">
            <a:spAutoFit/>
          </a:bodyPr>
          <a:lstStyle/>
          <a:p>
            <a:r>
              <a:rPr lang="es-CO" sz="1400" dirty="0" smtClean="0"/>
              <a:t>Lee la palabra y arrastra cada vocal a la bolsa que le corresponde.</a:t>
            </a:r>
            <a:endParaRPr lang="es-CO" sz="1400" dirty="0"/>
          </a:p>
        </p:txBody>
      </p:sp>
      <p:sp>
        <p:nvSpPr>
          <p:cNvPr id="14" name="Rectángulo redondeado 13"/>
          <p:cNvSpPr/>
          <p:nvPr/>
        </p:nvSpPr>
        <p:spPr>
          <a:xfrm>
            <a:off x="1227667" y="1989670"/>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Rectángulo 11"/>
          <p:cNvSpPr/>
          <p:nvPr/>
        </p:nvSpPr>
        <p:spPr>
          <a:xfrm>
            <a:off x="1241250" y="1837527"/>
            <a:ext cx="635110"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c</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7" name="Rectángulo redondeado 26"/>
          <p:cNvSpPr/>
          <p:nvPr/>
        </p:nvSpPr>
        <p:spPr>
          <a:xfrm>
            <a:off x="2003254" y="1989670"/>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8" name="Rectángulo 27"/>
          <p:cNvSpPr/>
          <p:nvPr/>
        </p:nvSpPr>
        <p:spPr>
          <a:xfrm>
            <a:off x="2017301" y="1815870"/>
            <a:ext cx="606256"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u</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9" name="Rectángulo redondeado 28"/>
          <p:cNvSpPr/>
          <p:nvPr/>
        </p:nvSpPr>
        <p:spPr>
          <a:xfrm>
            <a:off x="2795417" y="1989670"/>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0" name="Rectángulo 29"/>
          <p:cNvSpPr/>
          <p:nvPr/>
        </p:nvSpPr>
        <p:spPr>
          <a:xfrm>
            <a:off x="2947984" y="1823648"/>
            <a:ext cx="412292"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r</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1" name="Rectángulo redondeado 30"/>
          <p:cNvSpPr/>
          <p:nvPr/>
        </p:nvSpPr>
        <p:spPr>
          <a:xfrm>
            <a:off x="3571004" y="1989670"/>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2" name="Rectángulo 31"/>
          <p:cNvSpPr/>
          <p:nvPr/>
        </p:nvSpPr>
        <p:spPr>
          <a:xfrm>
            <a:off x="3607709" y="1856030"/>
            <a:ext cx="606256"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u</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3" name="Rectángulo redondeado 32"/>
          <p:cNvSpPr/>
          <p:nvPr/>
        </p:nvSpPr>
        <p:spPr>
          <a:xfrm>
            <a:off x="4395901" y="1989670"/>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4" name="Rectángulo 33"/>
          <p:cNvSpPr/>
          <p:nvPr/>
        </p:nvSpPr>
        <p:spPr>
          <a:xfrm>
            <a:off x="4429206" y="1903660"/>
            <a:ext cx="647934"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b</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5" name="Rectángulo redondeado 34"/>
          <p:cNvSpPr/>
          <p:nvPr/>
        </p:nvSpPr>
        <p:spPr>
          <a:xfrm>
            <a:off x="5171488" y="1989670"/>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6" name="Rectángulo 35"/>
          <p:cNvSpPr/>
          <p:nvPr/>
        </p:nvSpPr>
        <p:spPr>
          <a:xfrm>
            <a:off x="5204216" y="1839323"/>
            <a:ext cx="647934"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pic>
        <p:nvPicPr>
          <p:cNvPr id="10242"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74133"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16" name="Rectángulo 15"/>
          <p:cNvSpPr/>
          <p:nvPr/>
        </p:nvSpPr>
        <p:spPr>
          <a:xfrm>
            <a:off x="635000" y="3170536"/>
            <a:ext cx="641522"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a</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39"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1664025"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0" name="Rectángulo 39"/>
          <p:cNvSpPr/>
          <p:nvPr/>
        </p:nvSpPr>
        <p:spPr>
          <a:xfrm>
            <a:off x="1831304" y="3170536"/>
            <a:ext cx="628698"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e</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1"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2844809" y="29572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2" name="Rectángulo 41"/>
          <p:cNvSpPr/>
          <p:nvPr/>
        </p:nvSpPr>
        <p:spPr>
          <a:xfrm>
            <a:off x="3150747" y="3172936"/>
            <a:ext cx="351379"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i</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3"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039259" y="2955435"/>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4" name="Rectángulo 43"/>
          <p:cNvSpPr/>
          <p:nvPr/>
        </p:nvSpPr>
        <p:spPr>
          <a:xfrm>
            <a:off x="4206538" y="3171103"/>
            <a:ext cx="628698"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o</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5"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5219280" y="2956352"/>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6" name="Rectángulo 45"/>
          <p:cNvSpPr/>
          <p:nvPr/>
        </p:nvSpPr>
        <p:spPr>
          <a:xfrm>
            <a:off x="5400986" y="3172020"/>
            <a:ext cx="599844"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u</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spTree>
    <p:extLst>
      <p:ext uri="{BB962C8B-B14F-4D97-AF65-F5344CB8AC3E}">
        <p14:creationId xmlns:p14="http://schemas.microsoft.com/office/powerpoint/2010/main" val="2286516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2"/>
          <a:stretch>
            <a:fillRect/>
          </a:stretch>
        </p:blipFill>
        <p:spPr>
          <a:xfrm>
            <a:off x="21425" y="609598"/>
            <a:ext cx="7257143" cy="4019048"/>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L_G01_U02_L02_03_05</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5</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81976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Seleccionar las vocales en una palabra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ciruela</a:t>
            </a:r>
          </a:p>
          <a:p>
            <a:r>
              <a:rPr lang="es-CO" sz="1000" dirty="0" smtClean="0">
                <a:solidFill>
                  <a:srgbClr val="FF0000"/>
                </a:solidFill>
                <a:latin typeface="Arial" panose="020B0604020202020204" pitchFamily="34" charset="0"/>
                <a:cs typeface="Arial" panose="020B0604020202020204" pitchFamily="34" charset="0"/>
              </a:rPr>
              <a:t>i u e a</a:t>
            </a:r>
          </a:p>
        </p:txBody>
      </p:sp>
      <p:sp>
        <p:nvSpPr>
          <p:cNvPr id="23" name="CuadroTexto 22"/>
          <p:cNvSpPr txBox="1"/>
          <p:nvPr/>
        </p:nvSpPr>
        <p:spPr>
          <a:xfrm>
            <a:off x="162092" y="1494135"/>
            <a:ext cx="4945008" cy="307777"/>
          </a:xfrm>
          <a:prstGeom prst="rect">
            <a:avLst/>
          </a:prstGeom>
          <a:noFill/>
        </p:spPr>
        <p:txBody>
          <a:bodyPr wrap="none" rtlCol="0">
            <a:spAutoFit/>
          </a:bodyPr>
          <a:lstStyle/>
          <a:p>
            <a:r>
              <a:rPr lang="es-CO" sz="1400" dirty="0" smtClean="0"/>
              <a:t>Lee la palabra y arrastra cada vocal a la bolsa que le corresponde.</a:t>
            </a:r>
            <a:endParaRPr lang="es-CO" sz="1400" dirty="0"/>
          </a:p>
        </p:txBody>
      </p:sp>
      <p:sp>
        <p:nvSpPr>
          <p:cNvPr id="14" name="Rectángulo redondeado 13"/>
          <p:cNvSpPr/>
          <p:nvPr/>
        </p:nvSpPr>
        <p:spPr>
          <a:xfrm>
            <a:off x="880533"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Rectángulo 11"/>
          <p:cNvSpPr/>
          <p:nvPr/>
        </p:nvSpPr>
        <p:spPr>
          <a:xfrm>
            <a:off x="894116" y="1761324"/>
            <a:ext cx="635110"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c</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7" name="Rectángulo redondeado 26"/>
          <p:cNvSpPr/>
          <p:nvPr/>
        </p:nvSpPr>
        <p:spPr>
          <a:xfrm>
            <a:off x="1656120"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8" name="Rectángulo 27"/>
          <p:cNvSpPr/>
          <p:nvPr/>
        </p:nvSpPr>
        <p:spPr>
          <a:xfrm>
            <a:off x="1834496" y="1827457"/>
            <a:ext cx="357791"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i</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29" name="Rectángulo redondeado 28"/>
          <p:cNvSpPr/>
          <p:nvPr/>
        </p:nvSpPr>
        <p:spPr>
          <a:xfrm>
            <a:off x="2448283"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0" name="Rectángulo 29"/>
          <p:cNvSpPr/>
          <p:nvPr/>
        </p:nvSpPr>
        <p:spPr>
          <a:xfrm>
            <a:off x="2599409" y="1827457"/>
            <a:ext cx="412292"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r</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1" name="Rectángulo redondeado 30"/>
          <p:cNvSpPr/>
          <p:nvPr/>
        </p:nvSpPr>
        <p:spPr>
          <a:xfrm>
            <a:off x="3223870"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2" name="Rectángulo 31"/>
          <p:cNvSpPr/>
          <p:nvPr/>
        </p:nvSpPr>
        <p:spPr>
          <a:xfrm>
            <a:off x="3260575" y="1779827"/>
            <a:ext cx="606256"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u</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3" name="Rectángulo redondeado 32"/>
          <p:cNvSpPr/>
          <p:nvPr/>
        </p:nvSpPr>
        <p:spPr>
          <a:xfrm>
            <a:off x="4048767"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4" name="Rectángulo 33"/>
          <p:cNvSpPr/>
          <p:nvPr/>
        </p:nvSpPr>
        <p:spPr>
          <a:xfrm>
            <a:off x="4088484" y="1827457"/>
            <a:ext cx="635110"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e</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5" name="Rectángulo redondeado 34"/>
          <p:cNvSpPr/>
          <p:nvPr/>
        </p:nvSpPr>
        <p:spPr>
          <a:xfrm>
            <a:off x="4824354"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6" name="Rectángulo 35"/>
          <p:cNvSpPr/>
          <p:nvPr/>
        </p:nvSpPr>
        <p:spPr>
          <a:xfrm>
            <a:off x="5002154" y="1763120"/>
            <a:ext cx="357791"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l</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sp>
        <p:nvSpPr>
          <p:cNvPr id="37" name="Rectángulo redondeado 36"/>
          <p:cNvSpPr/>
          <p:nvPr/>
        </p:nvSpPr>
        <p:spPr>
          <a:xfrm>
            <a:off x="5598296" y="1913467"/>
            <a:ext cx="660400" cy="736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8" name="Rectángulo 37"/>
          <p:cNvSpPr/>
          <p:nvPr/>
        </p:nvSpPr>
        <p:spPr>
          <a:xfrm>
            <a:off x="5631601" y="1827457"/>
            <a:ext cx="647934" cy="923330"/>
          </a:xfrm>
          <a:prstGeom prst="rect">
            <a:avLst/>
          </a:prstGeom>
          <a:noFill/>
        </p:spPr>
        <p:txBody>
          <a:bodyPr wrap="none" lIns="91440" tIns="45720" rIns="91440" bIns="45720">
            <a:spAutoFit/>
          </a:bodyPr>
          <a:lstStyle/>
          <a:p>
            <a:pPr algn="ctr"/>
            <a:r>
              <a:rPr lang="es-ES" sz="5400" b="1" spc="50" dirty="0">
                <a:ln w="9525" cmpd="sng">
                  <a:solidFill>
                    <a:schemeClr val="accent1"/>
                  </a:solidFill>
                  <a:prstDash val="solid"/>
                </a:ln>
                <a:solidFill>
                  <a:srgbClr val="70AD47">
                    <a:tint val="1000"/>
                  </a:srgbClr>
                </a:solidFill>
                <a:effectLst>
                  <a:glow rad="38100">
                    <a:schemeClr val="accent1">
                      <a:alpha val="40000"/>
                    </a:schemeClr>
                  </a:glow>
                </a:effectLst>
                <a:latin typeface="Century Gothic" panose="020B0502020202020204" pitchFamily="34" charset="0"/>
              </a:rPr>
              <a:t>a</a:t>
            </a:r>
            <a:endParaRPr lang="es-ES" sz="5400" b="1" cap="none" spc="50" dirty="0">
              <a:ln w="9525" cmpd="sng">
                <a:solidFill>
                  <a:schemeClr val="accent1"/>
                </a:solidFill>
                <a:prstDash val="solid"/>
              </a:ln>
              <a:solidFill>
                <a:srgbClr val="FF0000"/>
              </a:solidFill>
              <a:effectLst>
                <a:glow rad="38100">
                  <a:schemeClr val="accent1">
                    <a:alpha val="40000"/>
                  </a:schemeClr>
                </a:glow>
              </a:effectLst>
              <a:latin typeface="Century Gothic" panose="020B0502020202020204" pitchFamily="34" charset="0"/>
            </a:endParaRPr>
          </a:p>
        </p:txBody>
      </p:sp>
      <p:pic>
        <p:nvPicPr>
          <p:cNvPr id="10242"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74133"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16" name="Rectángulo 15"/>
          <p:cNvSpPr/>
          <p:nvPr/>
        </p:nvSpPr>
        <p:spPr>
          <a:xfrm>
            <a:off x="635000" y="3170536"/>
            <a:ext cx="641522"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a</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39"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1664025" y="29548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0" name="Rectángulo 39"/>
          <p:cNvSpPr/>
          <p:nvPr/>
        </p:nvSpPr>
        <p:spPr>
          <a:xfrm>
            <a:off x="1831304" y="3170536"/>
            <a:ext cx="628698"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latin typeface="Century Gothic" panose="020B0502020202020204" pitchFamily="34" charset="0"/>
              </a:rPr>
              <a:t>e</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1"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2844809" y="2957268"/>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2" name="Rectángulo 41"/>
          <p:cNvSpPr/>
          <p:nvPr/>
        </p:nvSpPr>
        <p:spPr>
          <a:xfrm>
            <a:off x="3150747" y="3172936"/>
            <a:ext cx="351379"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i</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3"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4039259" y="2955435"/>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4" name="Rectángulo 43"/>
          <p:cNvSpPr/>
          <p:nvPr/>
        </p:nvSpPr>
        <p:spPr>
          <a:xfrm>
            <a:off x="4206538" y="3171103"/>
            <a:ext cx="628698"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o</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pic>
        <p:nvPicPr>
          <p:cNvPr id="45" name="Picture 2" descr="Supermarket online website concept with food assortment, opening hours and payment options icons illustration vector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9592" t="20187" r="59559" b="58233"/>
          <a:stretch/>
        </p:blipFill>
        <p:spPr bwMode="auto">
          <a:xfrm>
            <a:off x="5219280" y="2956352"/>
            <a:ext cx="1253067" cy="1354666"/>
          </a:xfrm>
          <a:prstGeom prst="rect">
            <a:avLst/>
          </a:prstGeom>
          <a:noFill/>
          <a:extLst>
            <a:ext uri="{909E8E84-426E-40DD-AFC4-6F175D3DCCD1}">
              <a14:hiddenFill xmlns:a14="http://schemas.microsoft.com/office/drawing/2010/main">
                <a:solidFill>
                  <a:srgbClr val="FFFFFF"/>
                </a:solidFill>
              </a14:hiddenFill>
            </a:ext>
          </a:extLst>
        </p:spPr>
      </p:pic>
      <p:sp>
        <p:nvSpPr>
          <p:cNvPr id="46" name="Rectángulo 45"/>
          <p:cNvSpPr/>
          <p:nvPr/>
        </p:nvSpPr>
        <p:spPr>
          <a:xfrm>
            <a:off x="5400986" y="3172020"/>
            <a:ext cx="599844"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latin typeface="Century Gothic" panose="020B0502020202020204" pitchFamily="34" charset="0"/>
              </a:rPr>
              <a:t>u</a:t>
            </a:r>
            <a:endParaRPr lang="es-ES" sz="5400" b="1" cap="none" spc="0" dirty="0">
              <a:ln w="22225">
                <a:solidFill>
                  <a:schemeClr val="accent2"/>
                </a:solidFill>
                <a:prstDash val="solid"/>
              </a:ln>
              <a:solidFill>
                <a:schemeClr val="accent2">
                  <a:lumMod val="40000"/>
                  <a:lumOff val="60000"/>
                </a:schemeClr>
              </a:solidFill>
              <a:effectLst/>
              <a:latin typeface="Century Gothic" panose="020B0502020202020204" pitchFamily="34" charset="0"/>
            </a:endParaRPr>
          </a:p>
        </p:txBody>
      </p:sp>
    </p:spTree>
    <p:extLst>
      <p:ext uri="{BB962C8B-B14F-4D97-AF65-F5344CB8AC3E}">
        <p14:creationId xmlns:p14="http://schemas.microsoft.com/office/powerpoint/2010/main" val="4803997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7"/>
          <p:cNvPicPr>
            <a:picLocks noChangeAspect="1"/>
          </p:cNvPicPr>
          <p:nvPr/>
        </p:nvPicPr>
        <p:blipFill rotWithShape="1">
          <a:blip r:embed="rId2"/>
          <a:srcRect b="565"/>
          <a:stretch/>
        </p:blipFill>
        <p:spPr>
          <a:xfrm>
            <a:off x="21425" y="609597"/>
            <a:ext cx="7247619"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L_G01_U02_L02_03_06</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261919"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Emplear vocales en una palabra </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a:t>
            </a:r>
            <a:r>
              <a:rPr lang="es-CO" sz="1200" dirty="0"/>
              <a:t>2</a:t>
            </a:r>
          </a:p>
        </p:txBody>
      </p:sp>
      <p:sp>
        <p:nvSpPr>
          <p:cNvPr id="47" name="CuadroTexto 46"/>
          <p:cNvSpPr txBox="1"/>
          <p:nvPr/>
        </p:nvSpPr>
        <p:spPr>
          <a:xfrm>
            <a:off x="7348709" y="1289061"/>
            <a:ext cx="1752958" cy="30162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tres productos comunes con sus nombres en recuadros (sin vocales).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estudiante debe completar el nombre de cada producto escribiendo directamente las vocales.</a:t>
            </a:r>
          </a:p>
          <a:p>
            <a:r>
              <a:rPr lang="es-CO" sz="1000" dirty="0" smtClean="0">
                <a:solidFill>
                  <a:srgbClr val="FF0000"/>
                </a:solidFill>
                <a:latin typeface="Arial" panose="020B0604020202020204" pitchFamily="34" charset="0"/>
                <a:cs typeface="Arial" panose="020B0604020202020204" pitchFamily="34" charset="0"/>
              </a:rPr>
              <a:t>u e o</a:t>
            </a:r>
          </a:p>
          <a:p>
            <a:r>
              <a:rPr lang="es-CO" sz="1000" dirty="0" smtClean="0">
                <a:solidFill>
                  <a:srgbClr val="FF0000"/>
                </a:solidFill>
                <a:latin typeface="Arial" panose="020B0604020202020204" pitchFamily="34" charset="0"/>
                <a:cs typeface="Arial" panose="020B0604020202020204" pitchFamily="34" charset="0"/>
              </a:rPr>
              <a:t>o a</a:t>
            </a:r>
          </a:p>
          <a:p>
            <a:r>
              <a:rPr lang="es-CO" sz="1000" dirty="0" smtClean="0">
                <a:solidFill>
                  <a:srgbClr val="FF0000"/>
                </a:solidFill>
                <a:latin typeface="Arial" panose="020B0604020202020204" pitchFamily="34" charset="0"/>
                <a:cs typeface="Arial" panose="020B0604020202020204" pitchFamily="34" charset="0"/>
              </a:rPr>
              <a:t>a é</a:t>
            </a:r>
          </a:p>
          <a:p>
            <a:r>
              <a:rPr lang="es-CO" sz="1000" dirty="0" smtClean="0">
                <a:solidFill>
                  <a:srgbClr val="FF0000"/>
                </a:solidFill>
              </a:rPr>
              <a:t>IL_L_G01_U02_L02_03_06_01 Canasta de huevos.</a:t>
            </a:r>
          </a:p>
          <a:p>
            <a:r>
              <a:rPr lang="es-CO" sz="1000" dirty="0" smtClean="0">
                <a:solidFill>
                  <a:srgbClr val="FF0000"/>
                </a:solidFill>
              </a:rPr>
              <a:t>IL_L_G01_U02_L02_03_06_02 Grupos de moras.</a:t>
            </a:r>
          </a:p>
          <a:p>
            <a:r>
              <a:rPr lang="es-CO" sz="1000" dirty="0" smtClean="0">
                <a:solidFill>
                  <a:srgbClr val="FF0000"/>
                </a:solidFill>
              </a:rPr>
              <a:t>IL_L_G01_U02_L02_03_06_03 Bulto de café.</a:t>
            </a:r>
            <a:endParaRPr lang="es-CO" sz="1000" dirty="0">
              <a:solidFill>
                <a:srgbClr val="FF0000"/>
              </a:solidFill>
            </a:endParaRPr>
          </a:p>
        </p:txBody>
      </p:sp>
      <p:sp>
        <p:nvSpPr>
          <p:cNvPr id="23" name="CuadroTexto 22"/>
          <p:cNvSpPr txBox="1"/>
          <p:nvPr/>
        </p:nvSpPr>
        <p:spPr>
          <a:xfrm>
            <a:off x="162092" y="1494135"/>
            <a:ext cx="4710777" cy="307777"/>
          </a:xfrm>
          <a:prstGeom prst="rect">
            <a:avLst/>
          </a:prstGeom>
          <a:noFill/>
        </p:spPr>
        <p:txBody>
          <a:bodyPr wrap="none" rtlCol="0">
            <a:spAutoFit/>
          </a:bodyPr>
          <a:lstStyle/>
          <a:p>
            <a:r>
              <a:rPr lang="es-CO" sz="1400" dirty="0" smtClean="0"/>
              <a:t>Escribe las vocales para completar el nombre de los productos.</a:t>
            </a:r>
            <a:endParaRPr lang="es-CO" sz="1400" dirty="0"/>
          </a:p>
        </p:txBody>
      </p:sp>
      <p:pic>
        <p:nvPicPr>
          <p:cNvPr id="2050" name="Picture 2" descr="Illustration of a basket with six eggs on a white background - stock vec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217" y="1958556"/>
            <a:ext cx="1909905" cy="16382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Various watercolor hand-drawn vector fresh berries pattern design - stock vector"/>
          <p:cNvPicPr>
            <a:picLocks noChangeAspect="1" noChangeArrowheads="1"/>
          </p:cNvPicPr>
          <p:nvPr/>
        </p:nvPicPr>
        <p:blipFill rotWithShape="1">
          <a:blip r:embed="rId4">
            <a:extLst>
              <a:ext uri="{28A0092B-C50C-407E-A947-70E740481C1C}">
                <a14:useLocalDpi xmlns:a14="http://schemas.microsoft.com/office/drawing/2010/main" val="0"/>
              </a:ext>
            </a:extLst>
          </a:blip>
          <a:srcRect l="53833" t="15859" r="660" b="47516"/>
          <a:stretch/>
        </p:blipFill>
        <p:spPr bwMode="auto">
          <a:xfrm>
            <a:off x="2838149" y="1998888"/>
            <a:ext cx="1661584" cy="139669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offee beans in a bag, vector illustration. Jute bag or canvas such as you would see in coffee processing. - stock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7654" y="1998888"/>
            <a:ext cx="2008587" cy="1597943"/>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554346" y="3257083"/>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IL_L_G01_U02_L02_03_06_01</a:t>
            </a:r>
            <a:endParaRPr lang="es-CO" sz="1200" dirty="0">
              <a:solidFill>
                <a:srgbClr val="FF0000"/>
              </a:solidFill>
            </a:endParaRPr>
          </a:p>
        </p:txBody>
      </p:sp>
      <p:sp>
        <p:nvSpPr>
          <p:cNvPr id="24" name="CuadroTexto 23"/>
          <p:cNvSpPr txBox="1"/>
          <p:nvPr/>
        </p:nvSpPr>
        <p:spPr>
          <a:xfrm>
            <a:off x="2576162" y="2039075"/>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IL_L_G01_U02_L02_03_06_02</a:t>
            </a:r>
            <a:endParaRPr lang="es-CO" sz="1200" dirty="0">
              <a:solidFill>
                <a:srgbClr val="FF0000"/>
              </a:solidFill>
            </a:endParaRPr>
          </a:p>
        </p:txBody>
      </p:sp>
      <p:sp>
        <p:nvSpPr>
          <p:cNvPr id="25" name="CuadroTexto 24"/>
          <p:cNvSpPr txBox="1"/>
          <p:nvPr/>
        </p:nvSpPr>
        <p:spPr>
          <a:xfrm>
            <a:off x="4976969" y="3212481"/>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IL_L_G01_U02_L02_03_06_03</a:t>
            </a:r>
            <a:endParaRPr lang="es-CO" sz="1200" dirty="0">
              <a:solidFill>
                <a:srgbClr val="FF0000"/>
              </a:solidFill>
            </a:endParaRPr>
          </a:p>
        </p:txBody>
      </p:sp>
      <p:sp>
        <p:nvSpPr>
          <p:cNvPr id="13" name="CuadroTexto 12"/>
          <p:cNvSpPr txBox="1"/>
          <p:nvPr/>
        </p:nvSpPr>
        <p:spPr>
          <a:xfrm>
            <a:off x="703550" y="3618567"/>
            <a:ext cx="1705916" cy="400110"/>
          </a:xfrm>
          <a:prstGeom prst="rect">
            <a:avLst/>
          </a:prstGeom>
          <a:solidFill>
            <a:schemeClr val="accent6">
              <a:lumMod val="40000"/>
              <a:lumOff val="60000"/>
            </a:schemeClr>
          </a:solidFill>
        </p:spPr>
        <p:txBody>
          <a:bodyPr wrap="none" rtlCol="0">
            <a:spAutoFit/>
          </a:bodyPr>
          <a:lstStyle/>
          <a:p>
            <a:r>
              <a:rPr lang="es-CO" sz="2000" dirty="0" smtClean="0">
                <a:latin typeface="Century Gothic" panose="020B0502020202020204" pitchFamily="34" charset="0"/>
              </a:rPr>
              <a:t>h __ __ v __ s</a:t>
            </a:r>
            <a:endParaRPr lang="es-CO" sz="2000" dirty="0">
              <a:latin typeface="Century Gothic" panose="020B0502020202020204" pitchFamily="34" charset="0"/>
            </a:endParaRPr>
          </a:p>
        </p:txBody>
      </p:sp>
      <p:sp>
        <p:nvSpPr>
          <p:cNvPr id="26" name="CuadroTexto 25"/>
          <p:cNvSpPr txBox="1"/>
          <p:nvPr/>
        </p:nvSpPr>
        <p:spPr>
          <a:xfrm>
            <a:off x="2949776" y="3618567"/>
            <a:ext cx="1396536" cy="400110"/>
          </a:xfrm>
          <a:prstGeom prst="rect">
            <a:avLst/>
          </a:prstGeom>
          <a:solidFill>
            <a:schemeClr val="accent6">
              <a:lumMod val="40000"/>
              <a:lumOff val="60000"/>
            </a:schemeClr>
          </a:solidFill>
        </p:spPr>
        <p:txBody>
          <a:bodyPr wrap="none" rtlCol="0">
            <a:spAutoFit/>
          </a:bodyPr>
          <a:lstStyle/>
          <a:p>
            <a:r>
              <a:rPr lang="es-CO" sz="2000" dirty="0" smtClean="0">
                <a:latin typeface="Century Gothic" panose="020B0502020202020204" pitchFamily="34" charset="0"/>
              </a:rPr>
              <a:t>m __ r __ s</a:t>
            </a:r>
            <a:endParaRPr lang="es-CO" sz="2000" dirty="0">
              <a:latin typeface="Century Gothic" panose="020B0502020202020204" pitchFamily="34" charset="0"/>
            </a:endParaRPr>
          </a:p>
        </p:txBody>
      </p:sp>
      <p:sp>
        <p:nvSpPr>
          <p:cNvPr id="27" name="CuadroTexto 26"/>
          <p:cNvSpPr txBox="1"/>
          <p:nvPr/>
        </p:nvSpPr>
        <p:spPr>
          <a:xfrm>
            <a:off x="5101142" y="3615577"/>
            <a:ext cx="1156086" cy="400110"/>
          </a:xfrm>
          <a:prstGeom prst="rect">
            <a:avLst/>
          </a:prstGeom>
          <a:solidFill>
            <a:schemeClr val="accent6">
              <a:lumMod val="40000"/>
              <a:lumOff val="60000"/>
            </a:schemeClr>
          </a:solidFill>
        </p:spPr>
        <p:txBody>
          <a:bodyPr wrap="none" rtlCol="0">
            <a:spAutoFit/>
          </a:bodyPr>
          <a:lstStyle/>
          <a:p>
            <a:r>
              <a:rPr lang="es-CO" sz="2000" dirty="0" smtClean="0">
                <a:latin typeface="Century Gothic" panose="020B0502020202020204" pitchFamily="34" charset="0"/>
              </a:rPr>
              <a:t>c __ f __</a:t>
            </a:r>
            <a:endParaRPr lang="es-CO" sz="2000" dirty="0">
              <a:latin typeface="Century Gothic" panose="020B0502020202020204" pitchFamily="34" charset="0"/>
            </a:endParaRPr>
          </a:p>
        </p:txBody>
      </p:sp>
    </p:spTree>
    <p:extLst>
      <p:ext uri="{BB962C8B-B14F-4D97-AF65-F5344CB8AC3E}">
        <p14:creationId xmlns:p14="http://schemas.microsoft.com/office/powerpoint/2010/main" val="4036619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7"/>
          <p:cNvPicPr>
            <a:picLocks noChangeAspect="1"/>
          </p:cNvPicPr>
          <p:nvPr/>
        </p:nvPicPr>
        <p:blipFill>
          <a:blip r:embed="rId2"/>
          <a:stretch>
            <a:fillRect/>
          </a:stretch>
        </p:blipFill>
        <p:spPr>
          <a:xfrm>
            <a:off x="21425" y="609598"/>
            <a:ext cx="7257143" cy="4019048"/>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L_G01_U02_L02_03_06</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261919"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Emplear vocales en una palabra </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47" name="CuadroTexto 46"/>
          <p:cNvSpPr txBox="1"/>
          <p:nvPr/>
        </p:nvSpPr>
        <p:spPr>
          <a:xfrm>
            <a:off x="7348709" y="1289061"/>
            <a:ext cx="1752958" cy="255454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Al avanzar, aparecen tres productos nuevos.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estudiante debe completar el nombre de cada producto escribiendo directamente las  vocales.</a:t>
            </a:r>
          </a:p>
          <a:p>
            <a:r>
              <a:rPr lang="es-CO" sz="1000" dirty="0" smtClean="0">
                <a:solidFill>
                  <a:srgbClr val="FF0000"/>
                </a:solidFill>
                <a:latin typeface="Arial" panose="020B0604020202020204" pitchFamily="34" charset="0"/>
                <a:cs typeface="Arial" panose="020B0604020202020204" pitchFamily="34" charset="0"/>
              </a:rPr>
              <a:t>a a i a</a:t>
            </a:r>
          </a:p>
          <a:p>
            <a:r>
              <a:rPr lang="es-CO" sz="1000" dirty="0" smtClean="0">
                <a:solidFill>
                  <a:srgbClr val="FF0000"/>
                </a:solidFill>
                <a:latin typeface="Arial" panose="020B0604020202020204" pitchFamily="34" charset="0"/>
                <a:cs typeface="Arial" panose="020B0604020202020204" pitchFamily="34" charset="0"/>
              </a:rPr>
              <a:t>a ó</a:t>
            </a:r>
          </a:p>
          <a:p>
            <a:r>
              <a:rPr lang="es-CO" sz="1000" dirty="0" smtClean="0">
                <a:solidFill>
                  <a:srgbClr val="FF0000"/>
                </a:solidFill>
                <a:latin typeface="Arial" panose="020B0604020202020204" pitchFamily="34" charset="0"/>
                <a:cs typeface="Arial" panose="020B0604020202020204" pitchFamily="34" charset="0"/>
              </a:rPr>
              <a:t>a</a:t>
            </a:r>
          </a:p>
          <a:p>
            <a:r>
              <a:rPr lang="es-CO" sz="1000" dirty="0" smtClean="0">
                <a:solidFill>
                  <a:srgbClr val="FF0000"/>
                </a:solidFill>
              </a:rPr>
              <a:t>IL_L_G01_U02_L02_03_06_04 Mandarina.</a:t>
            </a:r>
          </a:p>
          <a:p>
            <a:r>
              <a:rPr lang="es-CO" sz="1000" dirty="0" smtClean="0">
                <a:solidFill>
                  <a:srgbClr val="FF0000"/>
                </a:solidFill>
              </a:rPr>
              <a:t>IL_L_G01_U02_L02_03_06_05 Jamón.</a:t>
            </a:r>
          </a:p>
          <a:p>
            <a:r>
              <a:rPr lang="es-CO" sz="1000" dirty="0" smtClean="0">
                <a:solidFill>
                  <a:srgbClr val="FF0000"/>
                </a:solidFill>
              </a:rPr>
              <a:t>IL_L_G01_U02_L02_03_06_06 Barra de pan.</a:t>
            </a:r>
            <a:endParaRPr lang="es-CO" sz="1000" dirty="0">
              <a:solidFill>
                <a:srgbClr val="FF0000"/>
              </a:solidFill>
            </a:endParaRPr>
          </a:p>
        </p:txBody>
      </p:sp>
      <p:sp>
        <p:nvSpPr>
          <p:cNvPr id="23" name="CuadroTexto 22"/>
          <p:cNvSpPr txBox="1"/>
          <p:nvPr/>
        </p:nvSpPr>
        <p:spPr>
          <a:xfrm>
            <a:off x="162092" y="1494135"/>
            <a:ext cx="4710777" cy="307777"/>
          </a:xfrm>
          <a:prstGeom prst="rect">
            <a:avLst/>
          </a:prstGeom>
          <a:noFill/>
        </p:spPr>
        <p:txBody>
          <a:bodyPr wrap="none" rtlCol="0">
            <a:spAutoFit/>
          </a:bodyPr>
          <a:lstStyle/>
          <a:p>
            <a:r>
              <a:rPr lang="es-CO" sz="1400" dirty="0" smtClean="0"/>
              <a:t>Escribe las vocales para completar el nombre de los productos.</a:t>
            </a:r>
            <a:endParaRPr lang="es-CO" sz="1400" dirty="0"/>
          </a:p>
        </p:txBody>
      </p:sp>
      <p:sp>
        <p:nvSpPr>
          <p:cNvPr id="13" name="CuadroTexto 12"/>
          <p:cNvSpPr txBox="1"/>
          <p:nvPr/>
        </p:nvSpPr>
        <p:spPr>
          <a:xfrm>
            <a:off x="349883" y="3609998"/>
            <a:ext cx="2582758" cy="400110"/>
          </a:xfrm>
          <a:prstGeom prst="rect">
            <a:avLst/>
          </a:prstGeom>
          <a:solidFill>
            <a:schemeClr val="accent6">
              <a:lumMod val="40000"/>
              <a:lumOff val="60000"/>
            </a:schemeClr>
          </a:solidFill>
        </p:spPr>
        <p:txBody>
          <a:bodyPr wrap="none" rtlCol="0">
            <a:spAutoFit/>
          </a:bodyPr>
          <a:lstStyle/>
          <a:p>
            <a:r>
              <a:rPr lang="es-CO" sz="2000" dirty="0" smtClean="0">
                <a:latin typeface="Century Gothic" panose="020B0502020202020204" pitchFamily="34" charset="0"/>
              </a:rPr>
              <a:t>m __ n d __ r __ n __</a:t>
            </a:r>
            <a:endParaRPr lang="es-CO" sz="2000" dirty="0">
              <a:latin typeface="Century Gothic" panose="020B0502020202020204" pitchFamily="34" charset="0"/>
            </a:endParaRPr>
          </a:p>
        </p:txBody>
      </p:sp>
      <p:sp>
        <p:nvSpPr>
          <p:cNvPr id="26" name="CuadroTexto 25"/>
          <p:cNvSpPr txBox="1"/>
          <p:nvPr/>
        </p:nvSpPr>
        <p:spPr>
          <a:xfrm>
            <a:off x="3259881" y="3604065"/>
            <a:ext cx="1430200" cy="400110"/>
          </a:xfrm>
          <a:prstGeom prst="rect">
            <a:avLst/>
          </a:prstGeom>
          <a:solidFill>
            <a:schemeClr val="accent6">
              <a:lumMod val="40000"/>
              <a:lumOff val="60000"/>
            </a:schemeClr>
          </a:solidFill>
        </p:spPr>
        <p:txBody>
          <a:bodyPr wrap="none" rtlCol="0">
            <a:spAutoFit/>
          </a:bodyPr>
          <a:lstStyle/>
          <a:p>
            <a:r>
              <a:rPr lang="es-CO" sz="2000" dirty="0" smtClean="0">
                <a:latin typeface="Century Gothic" panose="020B0502020202020204" pitchFamily="34" charset="0"/>
              </a:rPr>
              <a:t>j __ m __ n</a:t>
            </a:r>
            <a:endParaRPr lang="es-CO" sz="2000" dirty="0">
              <a:latin typeface="Century Gothic" panose="020B0502020202020204" pitchFamily="34" charset="0"/>
            </a:endParaRPr>
          </a:p>
        </p:txBody>
      </p:sp>
      <p:sp>
        <p:nvSpPr>
          <p:cNvPr id="27" name="CuadroTexto 26"/>
          <p:cNvSpPr txBox="1"/>
          <p:nvPr/>
        </p:nvSpPr>
        <p:spPr>
          <a:xfrm>
            <a:off x="5324877" y="3604065"/>
            <a:ext cx="914033" cy="400110"/>
          </a:xfrm>
          <a:prstGeom prst="rect">
            <a:avLst/>
          </a:prstGeom>
          <a:solidFill>
            <a:schemeClr val="accent6">
              <a:lumMod val="40000"/>
              <a:lumOff val="60000"/>
            </a:schemeClr>
          </a:solidFill>
        </p:spPr>
        <p:txBody>
          <a:bodyPr wrap="none" rtlCol="0">
            <a:spAutoFit/>
          </a:bodyPr>
          <a:lstStyle/>
          <a:p>
            <a:r>
              <a:rPr lang="es-CO" sz="2000" dirty="0" smtClean="0">
                <a:latin typeface="Century Gothic" panose="020B0502020202020204" pitchFamily="34" charset="0"/>
              </a:rPr>
              <a:t>p __ n</a:t>
            </a:r>
            <a:endParaRPr lang="es-CO" sz="2000" dirty="0">
              <a:latin typeface="Century Gothic" panose="020B0502020202020204" pitchFamily="34" charset="0"/>
            </a:endParaRPr>
          </a:p>
        </p:txBody>
      </p:sp>
      <p:pic>
        <p:nvPicPr>
          <p:cNvPr id="3074" name="Picture 2" descr="Juicy mandarin on a white background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4026" t="7363" r="17358" b="10197"/>
          <a:stretch/>
        </p:blipFill>
        <p:spPr bwMode="auto">
          <a:xfrm>
            <a:off x="488589" y="1845007"/>
            <a:ext cx="1969170" cy="178231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554346" y="3257083"/>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IL_L_G01_U02_L02_03_06_04</a:t>
            </a:r>
            <a:endParaRPr lang="es-CO" sz="1200" dirty="0">
              <a:solidFill>
                <a:srgbClr val="FF0000"/>
              </a:solidFill>
            </a:endParaRPr>
          </a:p>
        </p:txBody>
      </p:sp>
      <p:pic>
        <p:nvPicPr>
          <p:cNvPr id="12" name="Imagen 11"/>
          <p:cNvPicPr>
            <a:picLocks noChangeAspect="1"/>
          </p:cNvPicPr>
          <p:nvPr/>
        </p:nvPicPr>
        <p:blipFill rotWithShape="1">
          <a:blip r:embed="rId4"/>
          <a:srcRect l="53639" b="64137"/>
          <a:stretch/>
        </p:blipFill>
        <p:spPr>
          <a:xfrm>
            <a:off x="2840394" y="2038392"/>
            <a:ext cx="2140349" cy="1729303"/>
          </a:xfrm>
          <a:prstGeom prst="rect">
            <a:avLst/>
          </a:prstGeom>
        </p:spPr>
      </p:pic>
      <p:sp>
        <p:nvSpPr>
          <p:cNvPr id="24" name="CuadroTexto 23"/>
          <p:cNvSpPr txBox="1"/>
          <p:nvPr/>
        </p:nvSpPr>
        <p:spPr>
          <a:xfrm>
            <a:off x="2576162" y="2039075"/>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IL_L_G01_U02_L02_03_06_05</a:t>
            </a:r>
            <a:endParaRPr lang="es-CO" sz="1200" dirty="0">
              <a:solidFill>
                <a:srgbClr val="FF0000"/>
              </a:solidFill>
            </a:endParaRPr>
          </a:p>
        </p:txBody>
      </p:sp>
      <p:pic>
        <p:nvPicPr>
          <p:cNvPr id="14" name="Imagen 13"/>
          <p:cNvPicPr>
            <a:picLocks noChangeAspect="1"/>
          </p:cNvPicPr>
          <p:nvPr/>
        </p:nvPicPr>
        <p:blipFill rotWithShape="1">
          <a:blip r:embed="rId5"/>
          <a:srcRect l="55088" t="4222" r="6093" b="73177"/>
          <a:stretch/>
        </p:blipFill>
        <p:spPr>
          <a:xfrm>
            <a:off x="4631276" y="2359397"/>
            <a:ext cx="2292638" cy="1394167"/>
          </a:xfrm>
          <a:prstGeom prst="rect">
            <a:avLst/>
          </a:prstGeom>
        </p:spPr>
      </p:pic>
      <p:sp>
        <p:nvSpPr>
          <p:cNvPr id="25" name="CuadroTexto 24"/>
          <p:cNvSpPr txBox="1"/>
          <p:nvPr/>
        </p:nvSpPr>
        <p:spPr>
          <a:xfrm>
            <a:off x="4976969" y="3212481"/>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IL_L_G01_U02_L02_03_06_06</a:t>
            </a:r>
            <a:endParaRPr lang="es-CO" sz="1200" dirty="0">
              <a:solidFill>
                <a:srgbClr val="FF0000"/>
              </a:solidFill>
            </a:endParaRPr>
          </a:p>
        </p:txBody>
      </p:sp>
    </p:spTree>
    <p:extLst>
      <p:ext uri="{BB962C8B-B14F-4D97-AF65-F5344CB8AC3E}">
        <p14:creationId xmlns:p14="http://schemas.microsoft.com/office/powerpoint/2010/main" val="21359618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stretch>
            <a:fillRect/>
          </a:stretch>
        </p:blipFill>
        <p:spPr>
          <a:xfrm>
            <a:off x="21425" y="609598"/>
            <a:ext cx="7247619" cy="4066667"/>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L_G01_U02_L02_03_07</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739900"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Las consonantes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9389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especial.</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Recurso que contiene la escritura de todas las consonantes en minúscula, mayúscula, cursiva y script. También contiene la escritura y el sonido de las combinaciones posibles con cada consonante.</a:t>
            </a:r>
          </a:p>
          <a:p>
            <a:endParaRPr lang="es-CO" sz="1000" dirty="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rPr>
              <a:t>SB_L_G01_U02_L02_03_07</a:t>
            </a:r>
            <a:endParaRPr lang="es-CO" sz="1000" dirty="0">
              <a:solidFill>
                <a:srgbClr val="FF0000"/>
              </a:solidFill>
            </a:endParaRPr>
          </a:p>
        </p:txBody>
      </p:sp>
      <p:sp>
        <p:nvSpPr>
          <p:cNvPr id="23" name="CuadroTexto 22"/>
          <p:cNvSpPr txBox="1"/>
          <p:nvPr/>
        </p:nvSpPr>
        <p:spPr>
          <a:xfrm>
            <a:off x="162092" y="1494135"/>
            <a:ext cx="4158639" cy="307777"/>
          </a:xfrm>
          <a:prstGeom prst="rect">
            <a:avLst/>
          </a:prstGeom>
          <a:noFill/>
        </p:spPr>
        <p:txBody>
          <a:bodyPr wrap="none" rtlCol="0">
            <a:spAutoFit/>
          </a:bodyPr>
          <a:lstStyle/>
          <a:p>
            <a:r>
              <a:rPr lang="es-CO" sz="1400" dirty="0" smtClean="0"/>
              <a:t>Descubre los sonidos y la escritura de las consonantes.</a:t>
            </a:r>
            <a:endParaRPr lang="es-CO" sz="1400" dirty="0"/>
          </a:p>
        </p:txBody>
      </p:sp>
      <p:pic>
        <p:nvPicPr>
          <p:cNvPr id="28" name="Imagen 27"/>
          <p:cNvPicPr>
            <a:picLocks noChangeAspect="1"/>
          </p:cNvPicPr>
          <p:nvPr/>
        </p:nvPicPr>
        <p:blipFill>
          <a:blip r:embed="rId3">
            <a:clrChange>
              <a:clrFrom>
                <a:srgbClr val="FFFFFF"/>
              </a:clrFrom>
              <a:clrTo>
                <a:srgbClr val="FFFFFF">
                  <a:alpha val="0"/>
                </a:srgbClr>
              </a:clrTo>
            </a:clrChange>
          </a:blip>
          <a:stretch>
            <a:fillRect/>
          </a:stretch>
        </p:blipFill>
        <p:spPr>
          <a:xfrm>
            <a:off x="596865" y="1833388"/>
            <a:ext cx="6200775" cy="2447925"/>
          </a:xfrm>
          <a:prstGeom prst="rect">
            <a:avLst/>
          </a:prstGeom>
        </p:spPr>
      </p:pic>
    </p:spTree>
    <p:extLst>
      <p:ext uri="{BB962C8B-B14F-4D97-AF65-F5344CB8AC3E}">
        <p14:creationId xmlns:p14="http://schemas.microsoft.com/office/powerpoint/2010/main" val="30176175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209288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estudiante va a descubrir cómo se forma una palabra mediante botones marcados así:</a:t>
            </a:r>
          </a:p>
          <a:p>
            <a:r>
              <a:rPr lang="es-CO" sz="1000" dirty="0" smtClean="0">
                <a:latin typeface="Arial" panose="020B0604020202020204" pitchFamily="34" charset="0"/>
                <a:cs typeface="Arial" panose="020B0604020202020204" pitchFamily="34" charset="0"/>
              </a:rPr>
              <a:t>vocales</a:t>
            </a:r>
          </a:p>
          <a:p>
            <a:r>
              <a:rPr lang="es-CO" sz="1000" dirty="0" smtClean="0">
                <a:latin typeface="Arial" panose="020B0604020202020204" pitchFamily="34" charset="0"/>
                <a:cs typeface="Arial" panose="020B0604020202020204" pitchFamily="34" charset="0"/>
              </a:rPr>
              <a:t>consonantes</a:t>
            </a:r>
          </a:p>
          <a:p>
            <a:r>
              <a:rPr lang="es-CO" sz="1000" dirty="0" smtClean="0">
                <a:latin typeface="Arial" panose="020B0604020202020204" pitchFamily="34" charset="0"/>
                <a:cs typeface="Arial" panose="020B0604020202020204" pitchFamily="34" charset="0"/>
              </a:rPr>
              <a:t>combinaciones</a:t>
            </a:r>
          </a:p>
          <a:p>
            <a:r>
              <a:rPr lang="es-CO" sz="1000" dirty="0" smtClean="0">
                <a:latin typeface="Arial" panose="020B0604020202020204" pitchFamily="34" charset="0"/>
                <a:cs typeface="Arial" panose="020B0604020202020204" pitchFamily="34" charset="0"/>
              </a:rPr>
              <a:t>palabra</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IL_L_G01_U02_L02_03_08_01 Tomate</a:t>
            </a:r>
            <a:endParaRPr lang="es-CO" sz="1000" dirty="0" smtClean="0">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72" name="Rectángulo redondeado 71"/>
          <p:cNvSpPr/>
          <p:nvPr/>
        </p:nvSpPr>
        <p:spPr>
          <a:xfrm>
            <a:off x="3465875" y="180452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vocales</a:t>
            </a:r>
            <a:endParaRPr lang="es-CO" sz="3200" dirty="0">
              <a:solidFill>
                <a:srgbClr val="7030A0"/>
              </a:solidFill>
              <a:latin typeface="Century Gothic" panose="020B0502020202020204" pitchFamily="34" charset="0"/>
            </a:endParaRPr>
          </a:p>
        </p:txBody>
      </p:sp>
      <p:sp>
        <p:nvSpPr>
          <p:cNvPr id="24" name="Rectángulo redondeado 23"/>
          <p:cNvSpPr/>
          <p:nvPr/>
        </p:nvSpPr>
        <p:spPr>
          <a:xfrm>
            <a:off x="3465874" y="241889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consonantes</a:t>
            </a:r>
            <a:endParaRPr lang="es-CO" sz="3200" dirty="0">
              <a:solidFill>
                <a:srgbClr val="7030A0"/>
              </a:solidFill>
              <a:latin typeface="Century Gothic" panose="020B0502020202020204" pitchFamily="34" charset="0"/>
            </a:endParaRPr>
          </a:p>
        </p:txBody>
      </p:sp>
      <p:sp>
        <p:nvSpPr>
          <p:cNvPr id="25" name="Rectángulo redondeado 24"/>
          <p:cNvSpPr/>
          <p:nvPr/>
        </p:nvSpPr>
        <p:spPr>
          <a:xfrm>
            <a:off x="3217333" y="3033263"/>
            <a:ext cx="333586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combinaciones</a:t>
            </a:r>
            <a:endParaRPr lang="es-CO" sz="3200" dirty="0">
              <a:solidFill>
                <a:srgbClr val="7030A0"/>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27" name="CuadroTexto 26"/>
          <p:cNvSpPr txBox="1"/>
          <p:nvPr/>
        </p:nvSpPr>
        <p:spPr>
          <a:xfrm>
            <a:off x="402586" y="3842382"/>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IL_L_G01_U02_L02_03_08_01</a:t>
            </a:r>
            <a:endParaRPr lang="es-CO" sz="1200" dirty="0">
              <a:solidFill>
                <a:srgbClr val="FF0000"/>
              </a:solidFill>
            </a:endParaRPr>
          </a:p>
        </p:txBody>
      </p:sp>
      <p:sp>
        <p:nvSpPr>
          <p:cNvPr id="28" name="Rectángulo redondeado 27"/>
          <p:cNvSpPr/>
          <p:nvPr/>
        </p:nvSpPr>
        <p:spPr>
          <a:xfrm>
            <a:off x="3465874" y="364763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palabra</a:t>
            </a:r>
            <a:endParaRPr lang="es-CO" sz="3200" dirty="0">
              <a:solidFill>
                <a:srgbClr val="7030A0"/>
              </a:solidFill>
              <a:latin typeface="Century Gothic" panose="020B0502020202020204" pitchFamily="34" charset="0"/>
            </a:endParaRPr>
          </a:p>
        </p:txBody>
      </p:sp>
      <p:pic>
        <p:nvPicPr>
          <p:cNvPr id="29" name="Imagen 28"/>
          <p:cNvPicPr>
            <a:picLocks noChangeAspect="1"/>
          </p:cNvPicPr>
          <p:nvPr/>
        </p:nvPicPr>
        <p:blipFill rotWithShape="1">
          <a:blip r:embed="rId4"/>
          <a:srcRect l="14000" t="9501" r="18500" b="9501"/>
          <a:stretch/>
        </p:blipFill>
        <p:spPr>
          <a:xfrm>
            <a:off x="5169704" y="1928276"/>
            <a:ext cx="361187" cy="433424"/>
          </a:xfrm>
          <a:prstGeom prst="rect">
            <a:avLst/>
          </a:prstGeom>
        </p:spPr>
      </p:pic>
    </p:spTree>
    <p:extLst>
      <p:ext uri="{BB962C8B-B14F-4D97-AF65-F5344CB8AC3E}">
        <p14:creationId xmlns:p14="http://schemas.microsoft.com/office/powerpoint/2010/main" val="30182243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4"/>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78510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el botón vocales, se muestran las vocales de la palabra tomate como en el juego de ahorcado y una explicación corta.</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Insertar botón para regresar al menú principal.</a:t>
            </a: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72" name="Rectángulo redondeado 71"/>
          <p:cNvSpPr/>
          <p:nvPr/>
        </p:nvSpPr>
        <p:spPr>
          <a:xfrm>
            <a:off x="3465875" y="180452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vocales</a:t>
            </a:r>
            <a:endParaRPr lang="es-CO" sz="3200" dirty="0">
              <a:solidFill>
                <a:srgbClr val="7030A0"/>
              </a:solidFill>
              <a:latin typeface="Century Gothic" panose="020B0502020202020204" pitchFamily="34" charset="0"/>
            </a:endParaRPr>
          </a:p>
        </p:txBody>
      </p:sp>
      <p:sp>
        <p:nvSpPr>
          <p:cNvPr id="24" name="Rectángulo redondeado 23"/>
          <p:cNvSpPr/>
          <p:nvPr/>
        </p:nvSpPr>
        <p:spPr>
          <a:xfrm>
            <a:off x="4112207" y="2410426"/>
            <a:ext cx="1833870" cy="857707"/>
          </a:xfrm>
          <a:prstGeom prst="round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1400" dirty="0" smtClean="0">
                <a:solidFill>
                  <a:schemeClr val="tx1"/>
                </a:solidFill>
                <a:latin typeface="Century Gothic" panose="020B0502020202020204" pitchFamily="34" charset="0"/>
              </a:rPr>
              <a:t>Las vocales se pueden leer solas, pero no forman palabras.</a:t>
            </a:r>
            <a:endParaRPr lang="es-CO" sz="1400" dirty="0">
              <a:solidFill>
                <a:schemeClr val="tx1"/>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12" name="Rectángulo 11"/>
          <p:cNvSpPr/>
          <p:nvPr/>
        </p:nvSpPr>
        <p:spPr>
          <a:xfrm>
            <a:off x="3465875" y="3379327"/>
            <a:ext cx="428323"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a:ln w="0"/>
                <a:effectLst>
                  <a:outerShdw blurRad="38100" dist="19050" dir="2700000" algn="tl" rotWithShape="0">
                    <a:schemeClr val="dk1">
                      <a:alpha val="40000"/>
                    </a:schemeClr>
                  </a:outerShdw>
                </a:effectLst>
              </a:rPr>
              <a:t>o</a:t>
            </a:r>
            <a:endParaRPr lang="es-ES" sz="3600" b="1" cap="none" spc="0" dirty="0">
              <a:ln/>
              <a:solidFill>
                <a:schemeClr val="accent3"/>
              </a:solidFill>
              <a:effectLst/>
            </a:endParaRPr>
          </a:p>
        </p:txBody>
      </p:sp>
      <p:sp>
        <p:nvSpPr>
          <p:cNvPr id="29" name="Rectángulo 28"/>
          <p:cNvSpPr/>
          <p:nvPr/>
        </p:nvSpPr>
        <p:spPr>
          <a:xfrm>
            <a:off x="4812623" y="3379326"/>
            <a:ext cx="405880"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a:ln w="0"/>
                <a:effectLst>
                  <a:outerShdw blurRad="38100" dist="19050" dir="2700000" algn="tl" rotWithShape="0">
                    <a:schemeClr val="dk1">
                      <a:alpha val="40000"/>
                    </a:schemeClr>
                  </a:outerShdw>
                </a:effectLst>
              </a:rPr>
              <a:t>a</a:t>
            </a:r>
            <a:endParaRPr lang="es-ES" sz="3600" b="1" cap="none" spc="0" dirty="0">
              <a:ln/>
              <a:solidFill>
                <a:schemeClr val="accent3"/>
              </a:solidFill>
              <a:effectLst/>
            </a:endParaRPr>
          </a:p>
        </p:txBody>
      </p:sp>
      <p:sp>
        <p:nvSpPr>
          <p:cNvPr id="30" name="Rectángulo 29"/>
          <p:cNvSpPr/>
          <p:nvPr/>
        </p:nvSpPr>
        <p:spPr>
          <a:xfrm>
            <a:off x="6108829" y="3379325"/>
            <a:ext cx="413896"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smtClean="0">
                <a:ln w="0"/>
                <a:effectLst>
                  <a:outerShdw blurRad="38100" dist="19050" dir="2700000" algn="tl" rotWithShape="0">
                    <a:schemeClr val="dk1">
                      <a:alpha val="40000"/>
                    </a:schemeClr>
                  </a:outerShdw>
                </a:effectLst>
              </a:rPr>
              <a:t>e</a:t>
            </a:r>
            <a:endParaRPr lang="es-ES" sz="3600" b="1" cap="none" spc="0" dirty="0">
              <a:ln/>
              <a:solidFill>
                <a:schemeClr val="accent3"/>
              </a:solidFill>
              <a:effectLst/>
            </a:endParaRPr>
          </a:p>
        </p:txBody>
      </p:sp>
      <p:sp>
        <p:nvSpPr>
          <p:cNvPr id="13" name="Botón de acción: Inicio 12">
            <a:hlinkClick r:id="" action="ppaction://hlinkshowjump?jump=firstslide" highlightClick="1"/>
          </p:cNvPr>
          <p:cNvSpPr/>
          <p:nvPr/>
        </p:nvSpPr>
        <p:spPr>
          <a:xfrm>
            <a:off x="635000" y="3962400"/>
            <a:ext cx="482600" cy="406400"/>
          </a:xfrm>
          <a:prstGeom prst="actionButtonHome">
            <a:avLst/>
          </a:prstGeom>
          <a:solidFill>
            <a:srgbClr val="CC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02521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3</a:t>
            </a:r>
            <a:r>
              <a:rPr lang="es-CO" sz="1200" dirty="0" smtClean="0">
                <a:latin typeface="Arial" panose="020B0604020202020204" pitchFamily="34" charset="0"/>
                <a:cs typeface="Arial" panose="020B0604020202020204" pitchFamily="34" charset="0"/>
              </a:rPr>
              <a:t>/8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63121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estudiante va a descubrir cómo se forma una palabra mediante botones marcados así:</a:t>
            </a:r>
          </a:p>
          <a:p>
            <a:r>
              <a:rPr lang="es-CO" sz="1000" dirty="0" smtClean="0">
                <a:latin typeface="Arial" panose="020B0604020202020204" pitchFamily="34" charset="0"/>
                <a:cs typeface="Arial" panose="020B0604020202020204" pitchFamily="34" charset="0"/>
              </a:rPr>
              <a:t>vocales</a:t>
            </a:r>
          </a:p>
          <a:p>
            <a:r>
              <a:rPr lang="es-CO" sz="1000" dirty="0" smtClean="0">
                <a:latin typeface="Arial" panose="020B0604020202020204" pitchFamily="34" charset="0"/>
                <a:cs typeface="Arial" panose="020B0604020202020204" pitchFamily="34" charset="0"/>
              </a:rPr>
              <a:t>consonantes</a:t>
            </a:r>
          </a:p>
          <a:p>
            <a:r>
              <a:rPr lang="es-CO" sz="1000" dirty="0" smtClean="0">
                <a:latin typeface="Arial" panose="020B0604020202020204" pitchFamily="34" charset="0"/>
                <a:cs typeface="Arial" panose="020B0604020202020204" pitchFamily="34" charset="0"/>
              </a:rPr>
              <a:t>combinaciones</a:t>
            </a:r>
          </a:p>
          <a:p>
            <a:r>
              <a:rPr lang="es-CO" sz="1000" dirty="0" smtClean="0">
                <a:latin typeface="Arial" panose="020B0604020202020204" pitchFamily="34" charset="0"/>
                <a:cs typeface="Arial" panose="020B0604020202020204" pitchFamily="34" charset="0"/>
              </a:rPr>
              <a:t>palabra</a:t>
            </a: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72" name="Rectángulo redondeado 71"/>
          <p:cNvSpPr/>
          <p:nvPr/>
        </p:nvSpPr>
        <p:spPr>
          <a:xfrm>
            <a:off x="3465875" y="180452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vocales</a:t>
            </a:r>
            <a:endParaRPr lang="es-CO" sz="3200" dirty="0">
              <a:solidFill>
                <a:srgbClr val="7030A0"/>
              </a:solidFill>
              <a:latin typeface="Century Gothic" panose="020B0502020202020204" pitchFamily="34" charset="0"/>
            </a:endParaRPr>
          </a:p>
        </p:txBody>
      </p:sp>
      <p:sp>
        <p:nvSpPr>
          <p:cNvPr id="24" name="Rectángulo redondeado 23"/>
          <p:cNvSpPr/>
          <p:nvPr/>
        </p:nvSpPr>
        <p:spPr>
          <a:xfrm>
            <a:off x="3465874" y="241889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consonantes</a:t>
            </a:r>
            <a:endParaRPr lang="es-CO" sz="3200" dirty="0">
              <a:solidFill>
                <a:srgbClr val="7030A0"/>
              </a:solidFill>
              <a:latin typeface="Century Gothic" panose="020B0502020202020204" pitchFamily="34" charset="0"/>
            </a:endParaRPr>
          </a:p>
        </p:txBody>
      </p:sp>
      <p:sp>
        <p:nvSpPr>
          <p:cNvPr id="25" name="Rectángulo redondeado 24"/>
          <p:cNvSpPr/>
          <p:nvPr/>
        </p:nvSpPr>
        <p:spPr>
          <a:xfrm>
            <a:off x="3217333" y="3033263"/>
            <a:ext cx="333586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combinaciones</a:t>
            </a:r>
            <a:endParaRPr lang="es-CO" sz="3200" dirty="0">
              <a:solidFill>
                <a:srgbClr val="7030A0"/>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28" name="Rectángulo redondeado 27"/>
          <p:cNvSpPr/>
          <p:nvPr/>
        </p:nvSpPr>
        <p:spPr>
          <a:xfrm>
            <a:off x="3465874" y="364763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palabra</a:t>
            </a:r>
            <a:endParaRPr lang="es-CO" sz="3200" dirty="0">
              <a:solidFill>
                <a:srgbClr val="7030A0"/>
              </a:solidFill>
              <a:latin typeface="Century Gothic" panose="020B0502020202020204" pitchFamily="34" charset="0"/>
            </a:endParaRPr>
          </a:p>
        </p:txBody>
      </p:sp>
      <p:pic>
        <p:nvPicPr>
          <p:cNvPr id="29" name="Imagen 28"/>
          <p:cNvPicPr>
            <a:picLocks noChangeAspect="1"/>
          </p:cNvPicPr>
          <p:nvPr/>
        </p:nvPicPr>
        <p:blipFill rotWithShape="1">
          <a:blip r:embed="rId4"/>
          <a:srcRect l="14000" t="9501" r="18500" b="9501"/>
          <a:stretch/>
        </p:blipFill>
        <p:spPr>
          <a:xfrm>
            <a:off x="5415238" y="2589501"/>
            <a:ext cx="361187" cy="433424"/>
          </a:xfrm>
          <a:prstGeom prst="rect">
            <a:avLst/>
          </a:prstGeom>
        </p:spPr>
      </p:pic>
    </p:spTree>
    <p:extLst>
      <p:ext uri="{BB962C8B-B14F-4D97-AF65-F5344CB8AC3E}">
        <p14:creationId xmlns:p14="http://schemas.microsoft.com/office/powerpoint/2010/main" val="1734480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rotWithShape="1">
          <a:blip r:embed="rId2"/>
          <a:srcRect b="9811"/>
          <a:stretch/>
        </p:blipFill>
        <p:spPr>
          <a:xfrm>
            <a:off x="39603" y="609598"/>
            <a:ext cx="7248525" cy="404707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L_G01_U02_L02_01_01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1019831"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Introducción</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53678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319353"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Vocales y consonantes</a:t>
            </a:r>
            <a:endParaRPr lang="es-CO" b="1" dirty="0"/>
          </a:p>
        </p:txBody>
      </p:sp>
      <p:sp>
        <p:nvSpPr>
          <p:cNvPr id="21" name="CuadroTexto 20"/>
          <p:cNvSpPr txBox="1"/>
          <p:nvPr/>
        </p:nvSpPr>
        <p:spPr>
          <a:xfrm>
            <a:off x="203346" y="1257655"/>
            <a:ext cx="1860702"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Introducción </a:t>
            </a:r>
            <a:r>
              <a:rPr lang="es-CO" sz="1200" dirty="0" smtClean="0">
                <a:sym typeface="Wingdings 3" panose="05040102010807070707" pitchFamily="18" charset="2"/>
              </a:rPr>
              <a:t></a:t>
            </a:r>
            <a:r>
              <a:rPr lang="es-CO" sz="1200" dirty="0" smtClean="0"/>
              <a:t> Actividad 1</a:t>
            </a:r>
            <a:endParaRPr lang="es-CO" sz="1200" dirty="0"/>
          </a:p>
        </p:txBody>
      </p:sp>
      <p:pic>
        <p:nvPicPr>
          <p:cNvPr id="26" name="Imagen 25"/>
          <p:cNvPicPr>
            <a:picLocks noChangeAspect="1"/>
          </p:cNvPicPr>
          <p:nvPr/>
        </p:nvPicPr>
        <p:blipFill>
          <a:blip r:embed="rId3"/>
          <a:stretch>
            <a:fillRect/>
          </a:stretch>
        </p:blipFill>
        <p:spPr>
          <a:xfrm>
            <a:off x="501615" y="1787223"/>
            <a:ext cx="6296025" cy="2526876"/>
          </a:xfrm>
          <a:prstGeom prst="rect">
            <a:avLst/>
          </a:prstGeom>
        </p:spPr>
      </p:pic>
      <p:pic>
        <p:nvPicPr>
          <p:cNvPr id="47" name="Imagen 46"/>
          <p:cNvPicPr>
            <a:picLocks noChangeAspect="1"/>
          </p:cNvPicPr>
          <p:nvPr/>
        </p:nvPicPr>
        <p:blipFill rotWithShape="1">
          <a:blip r:embed="rId4"/>
          <a:srcRect l="74879" t="1962" b="78747"/>
          <a:stretch/>
        </p:blipFill>
        <p:spPr>
          <a:xfrm>
            <a:off x="1803401" y="3472235"/>
            <a:ext cx="1659466" cy="863600"/>
          </a:xfrm>
          <a:prstGeom prst="rect">
            <a:avLst/>
          </a:prstGeom>
        </p:spPr>
      </p:pic>
      <p:sp>
        <p:nvSpPr>
          <p:cNvPr id="48" name="CuadroTexto 47"/>
          <p:cNvSpPr txBox="1"/>
          <p:nvPr/>
        </p:nvSpPr>
        <p:spPr>
          <a:xfrm>
            <a:off x="2152874" y="3904035"/>
            <a:ext cx="960519" cy="338554"/>
          </a:xfrm>
          <a:prstGeom prst="rect">
            <a:avLst/>
          </a:prstGeom>
          <a:noFill/>
        </p:spPr>
        <p:txBody>
          <a:bodyPr wrap="none" rtlCol="0">
            <a:spAutoFit/>
          </a:bodyPr>
          <a:lstStyle/>
          <a:p>
            <a:r>
              <a:rPr lang="es-CO" sz="1600" dirty="0" smtClean="0">
                <a:latin typeface="Century Gothic" panose="020B0502020202020204" pitchFamily="34" charset="0"/>
              </a:rPr>
              <a:t>vocales</a:t>
            </a:r>
            <a:endParaRPr lang="es-CO" sz="1600" dirty="0">
              <a:latin typeface="Century Gothic" panose="020B0502020202020204" pitchFamily="34" charset="0"/>
            </a:endParaRPr>
          </a:p>
        </p:txBody>
      </p:sp>
      <p:pic>
        <p:nvPicPr>
          <p:cNvPr id="50" name="Imagen 49"/>
          <p:cNvPicPr>
            <a:picLocks noChangeAspect="1"/>
          </p:cNvPicPr>
          <p:nvPr/>
        </p:nvPicPr>
        <p:blipFill rotWithShape="1">
          <a:blip r:embed="rId4"/>
          <a:srcRect l="74879" t="1962" b="78747"/>
          <a:stretch/>
        </p:blipFill>
        <p:spPr>
          <a:xfrm>
            <a:off x="3556120" y="3454045"/>
            <a:ext cx="1705488" cy="863600"/>
          </a:xfrm>
          <a:prstGeom prst="rect">
            <a:avLst/>
          </a:prstGeom>
        </p:spPr>
      </p:pic>
      <p:sp>
        <p:nvSpPr>
          <p:cNvPr id="51" name="CuadroTexto 50"/>
          <p:cNvSpPr txBox="1"/>
          <p:nvPr/>
        </p:nvSpPr>
        <p:spPr>
          <a:xfrm>
            <a:off x="3651532" y="3885845"/>
            <a:ext cx="1463862" cy="338554"/>
          </a:xfrm>
          <a:prstGeom prst="rect">
            <a:avLst/>
          </a:prstGeom>
          <a:noFill/>
        </p:spPr>
        <p:txBody>
          <a:bodyPr wrap="none" rtlCol="0">
            <a:spAutoFit/>
          </a:bodyPr>
          <a:lstStyle/>
          <a:p>
            <a:r>
              <a:rPr lang="es-CO" sz="1600" dirty="0" smtClean="0">
                <a:latin typeface="Century Gothic" panose="020B0502020202020204" pitchFamily="34" charset="0"/>
              </a:rPr>
              <a:t>consonantes</a:t>
            </a:r>
            <a:endParaRPr lang="es-CO" sz="1600" dirty="0">
              <a:latin typeface="Century Gothic" panose="020B0502020202020204" pitchFamily="34" charset="0"/>
            </a:endParaRPr>
          </a:p>
        </p:txBody>
      </p:sp>
      <p:sp>
        <p:nvSpPr>
          <p:cNvPr id="49" name="CuadroTexto 48"/>
          <p:cNvSpPr txBox="1"/>
          <p:nvPr/>
        </p:nvSpPr>
        <p:spPr>
          <a:xfrm>
            <a:off x="162092" y="1494135"/>
            <a:ext cx="5895075" cy="307777"/>
          </a:xfrm>
          <a:prstGeom prst="rect">
            <a:avLst/>
          </a:prstGeom>
          <a:noFill/>
        </p:spPr>
        <p:txBody>
          <a:bodyPr wrap="none" rtlCol="0">
            <a:spAutoFit/>
          </a:bodyPr>
          <a:lstStyle/>
          <a:p>
            <a:r>
              <a:rPr lang="es-CO" sz="1400" dirty="0" smtClean="0"/>
              <a:t>Pronuncia el nombre de cada letra. Luego, arrástrala hasta donde corresponde.</a:t>
            </a:r>
            <a:endParaRPr lang="es-CO" sz="1400" dirty="0"/>
          </a:p>
        </p:txBody>
      </p:sp>
      <p:sp>
        <p:nvSpPr>
          <p:cNvPr id="53" name="CuadroTexto 52"/>
          <p:cNvSpPr txBox="1"/>
          <p:nvPr/>
        </p:nvSpPr>
        <p:spPr>
          <a:xfrm>
            <a:off x="7348709" y="1289061"/>
            <a:ext cx="1752958" cy="363176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de plantilla: arrastrar.</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la imagen de un paisaje con un árbol. En el árbol hay manzanas que contienen letras (vocales y consonantes).</a:t>
            </a:r>
          </a:p>
          <a:p>
            <a:endParaRPr lang="es-CO" sz="1000" dirty="0" smtClean="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Permitir el arrastre de cada manzana (letra) a uno de los dos recipientes de la parte de abajo, marcados con “vocales” y “consonantes”. Si no es el recipiente correcto, la manzana regresa al árbol.</a:t>
            </a:r>
          </a:p>
          <a:p>
            <a:r>
              <a:rPr lang="es-CO" sz="1000" dirty="0" smtClean="0">
                <a:solidFill>
                  <a:srgbClr val="FF0000"/>
                </a:solidFill>
              </a:rPr>
              <a:t>IL_L_G01_U02_L02_01_01_01 Paisaje con árbol y dos recipientes de madera.</a:t>
            </a:r>
          </a:p>
          <a:p>
            <a:r>
              <a:rPr lang="es-CO" sz="1000" dirty="0" smtClean="0">
                <a:solidFill>
                  <a:srgbClr val="FF0000"/>
                </a:solidFill>
              </a:rPr>
              <a:t>IL_L_G01_U02_L02_01_01_02 Manzanas con las letras: m, u, i, a, r, g, c, e, z, f, o</a:t>
            </a:r>
            <a:endParaRPr lang="es-CO" sz="1000" dirty="0">
              <a:solidFill>
                <a:srgbClr val="FF0000"/>
              </a:solidFill>
            </a:endParaRPr>
          </a:p>
        </p:txBody>
      </p:sp>
      <p:sp>
        <p:nvSpPr>
          <p:cNvPr id="23" name="CuadroTexto 22"/>
          <p:cNvSpPr txBox="1"/>
          <p:nvPr/>
        </p:nvSpPr>
        <p:spPr>
          <a:xfrm>
            <a:off x="4631268" y="1787410"/>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IL_L_G01_U02_L02_01_01_01</a:t>
            </a:r>
            <a:endParaRPr lang="es-CO" sz="1200" dirty="0">
              <a:solidFill>
                <a:srgbClr val="FF0000"/>
              </a:solidFill>
            </a:endParaRPr>
          </a:p>
        </p:txBody>
      </p:sp>
      <p:sp>
        <p:nvSpPr>
          <p:cNvPr id="58" name="CuadroTexto 57"/>
          <p:cNvSpPr txBox="1"/>
          <p:nvPr/>
        </p:nvSpPr>
        <p:spPr>
          <a:xfrm>
            <a:off x="796517" y="3191690"/>
            <a:ext cx="642817"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IL_L_G01_U02_L02_01_01_02</a:t>
            </a:r>
            <a:endParaRPr lang="es-CO" sz="800" dirty="0">
              <a:solidFill>
                <a:srgbClr val="FF0000"/>
              </a:solidFill>
            </a:endParaRPr>
          </a:p>
        </p:txBody>
      </p:sp>
    </p:spTree>
    <p:extLst>
      <p:ext uri="{BB962C8B-B14F-4D97-AF65-F5344CB8AC3E}">
        <p14:creationId xmlns:p14="http://schemas.microsoft.com/office/powerpoint/2010/main" val="14078170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n 26"/>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4/8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78510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el botón consonantes, se muestran las consonantes de la palabra tomate como en el juego de ahorcado y una explicación corta.</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Insertar botón para regresar al menú principal.</a:t>
            </a: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24" name="Rectángulo redondeado 23"/>
          <p:cNvSpPr/>
          <p:nvPr/>
        </p:nvSpPr>
        <p:spPr>
          <a:xfrm>
            <a:off x="3373499" y="2380718"/>
            <a:ext cx="3276599" cy="857707"/>
          </a:xfrm>
          <a:prstGeom prst="round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1400" dirty="0" smtClean="0">
                <a:solidFill>
                  <a:schemeClr val="tx1"/>
                </a:solidFill>
                <a:latin typeface="Century Gothic" panose="020B0502020202020204" pitchFamily="34" charset="0"/>
              </a:rPr>
              <a:t>Las consonantes, por sí mismas no forman palabras, solo sonidos.</a:t>
            </a:r>
            <a:endParaRPr lang="es-CO" sz="1400" dirty="0">
              <a:solidFill>
                <a:schemeClr val="tx1"/>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12" name="Rectángulo 11"/>
          <p:cNvSpPr/>
          <p:nvPr/>
        </p:nvSpPr>
        <p:spPr>
          <a:xfrm>
            <a:off x="3565446" y="3412944"/>
            <a:ext cx="338554"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smtClean="0">
                <a:ln w="0"/>
                <a:effectLst>
                  <a:outerShdw blurRad="38100" dist="19050" dir="2700000" algn="tl" rotWithShape="0">
                    <a:schemeClr val="dk1">
                      <a:alpha val="40000"/>
                    </a:schemeClr>
                  </a:outerShdw>
                </a:effectLst>
              </a:rPr>
              <a:t>t</a:t>
            </a:r>
            <a:endParaRPr lang="es-ES" sz="3600" b="1" cap="none" spc="0" dirty="0">
              <a:ln/>
              <a:solidFill>
                <a:schemeClr val="accent3"/>
              </a:solidFill>
              <a:effectLst/>
            </a:endParaRPr>
          </a:p>
        </p:txBody>
      </p:sp>
      <p:sp>
        <p:nvSpPr>
          <p:cNvPr id="22" name="Rectángulo redondeado 21"/>
          <p:cNvSpPr/>
          <p:nvPr/>
        </p:nvSpPr>
        <p:spPr>
          <a:xfrm>
            <a:off x="3573971" y="1801912"/>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consonantes</a:t>
            </a:r>
            <a:endParaRPr lang="es-CO" sz="3200" dirty="0">
              <a:solidFill>
                <a:srgbClr val="7030A0"/>
              </a:solidFill>
              <a:latin typeface="Century Gothic" panose="020B0502020202020204" pitchFamily="34" charset="0"/>
            </a:endParaRPr>
          </a:p>
        </p:txBody>
      </p:sp>
      <p:sp>
        <p:nvSpPr>
          <p:cNvPr id="25" name="Rectángulo 24"/>
          <p:cNvSpPr/>
          <p:nvPr/>
        </p:nvSpPr>
        <p:spPr>
          <a:xfrm>
            <a:off x="4722808" y="3412944"/>
            <a:ext cx="553357"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a:ln w="0"/>
                <a:effectLst>
                  <a:outerShdw blurRad="38100" dist="19050" dir="2700000" algn="tl" rotWithShape="0">
                    <a:schemeClr val="dk1">
                      <a:alpha val="40000"/>
                    </a:schemeClr>
                  </a:outerShdw>
                </a:effectLst>
              </a:rPr>
              <a:t>m</a:t>
            </a:r>
            <a:endParaRPr lang="es-ES" sz="3600" b="1" cap="none" spc="0" dirty="0">
              <a:ln/>
              <a:solidFill>
                <a:schemeClr val="accent3"/>
              </a:solidFill>
              <a:effectLst/>
            </a:endParaRPr>
          </a:p>
        </p:txBody>
      </p:sp>
      <p:sp>
        <p:nvSpPr>
          <p:cNvPr id="28" name="Rectángulo 27"/>
          <p:cNvSpPr/>
          <p:nvPr/>
        </p:nvSpPr>
        <p:spPr>
          <a:xfrm>
            <a:off x="6094972" y="3412943"/>
            <a:ext cx="338554"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smtClean="0">
                <a:ln w="0"/>
                <a:effectLst>
                  <a:outerShdw blurRad="38100" dist="19050" dir="2700000" algn="tl" rotWithShape="0">
                    <a:schemeClr val="dk1">
                      <a:alpha val="40000"/>
                    </a:schemeClr>
                  </a:outerShdw>
                </a:effectLst>
              </a:rPr>
              <a:t>t</a:t>
            </a:r>
            <a:endParaRPr lang="es-ES" sz="3600" b="1" cap="none" spc="0" dirty="0">
              <a:ln/>
              <a:solidFill>
                <a:schemeClr val="accent3"/>
              </a:solidFill>
              <a:effectLst/>
            </a:endParaRPr>
          </a:p>
        </p:txBody>
      </p:sp>
      <p:sp>
        <p:nvSpPr>
          <p:cNvPr id="29" name="Botón de acción: Inicio 28">
            <a:hlinkClick r:id="" action="ppaction://hlinkshowjump?jump=firstslide" highlightClick="1"/>
          </p:cNvPr>
          <p:cNvSpPr/>
          <p:nvPr/>
        </p:nvSpPr>
        <p:spPr>
          <a:xfrm>
            <a:off x="635000" y="3962400"/>
            <a:ext cx="482600" cy="406400"/>
          </a:xfrm>
          <a:prstGeom prst="actionButtonHome">
            <a:avLst/>
          </a:prstGeom>
          <a:solidFill>
            <a:srgbClr val="CC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5606917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5</a:t>
            </a:r>
            <a:r>
              <a:rPr lang="es-CO" sz="1200" dirty="0" smtClean="0">
                <a:latin typeface="Arial" panose="020B0604020202020204" pitchFamily="34" charset="0"/>
                <a:cs typeface="Arial" panose="020B0604020202020204" pitchFamily="34" charset="0"/>
              </a:rPr>
              <a:t>/8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63121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estudiante va a descubrir cómo se forma una palabra mediante botones marcados así:</a:t>
            </a:r>
          </a:p>
          <a:p>
            <a:r>
              <a:rPr lang="es-CO" sz="1000" dirty="0" smtClean="0">
                <a:latin typeface="Arial" panose="020B0604020202020204" pitchFamily="34" charset="0"/>
                <a:cs typeface="Arial" panose="020B0604020202020204" pitchFamily="34" charset="0"/>
              </a:rPr>
              <a:t>vocales</a:t>
            </a:r>
          </a:p>
          <a:p>
            <a:r>
              <a:rPr lang="es-CO" sz="1000" dirty="0" smtClean="0">
                <a:latin typeface="Arial" panose="020B0604020202020204" pitchFamily="34" charset="0"/>
                <a:cs typeface="Arial" panose="020B0604020202020204" pitchFamily="34" charset="0"/>
              </a:rPr>
              <a:t>consonantes</a:t>
            </a:r>
          </a:p>
          <a:p>
            <a:r>
              <a:rPr lang="es-CO" sz="1000" dirty="0" smtClean="0">
                <a:latin typeface="Arial" panose="020B0604020202020204" pitchFamily="34" charset="0"/>
                <a:cs typeface="Arial" panose="020B0604020202020204" pitchFamily="34" charset="0"/>
              </a:rPr>
              <a:t>combinaciones</a:t>
            </a:r>
          </a:p>
          <a:p>
            <a:r>
              <a:rPr lang="es-CO" sz="1000" dirty="0" smtClean="0">
                <a:latin typeface="Arial" panose="020B0604020202020204" pitchFamily="34" charset="0"/>
                <a:cs typeface="Arial" panose="020B0604020202020204" pitchFamily="34" charset="0"/>
              </a:rPr>
              <a:t>palabra</a:t>
            </a: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72" name="Rectángulo redondeado 71"/>
          <p:cNvSpPr/>
          <p:nvPr/>
        </p:nvSpPr>
        <p:spPr>
          <a:xfrm>
            <a:off x="3465875" y="180452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vocales</a:t>
            </a:r>
            <a:endParaRPr lang="es-CO" sz="3200" dirty="0">
              <a:solidFill>
                <a:srgbClr val="7030A0"/>
              </a:solidFill>
              <a:latin typeface="Century Gothic" panose="020B0502020202020204" pitchFamily="34" charset="0"/>
            </a:endParaRPr>
          </a:p>
        </p:txBody>
      </p:sp>
      <p:sp>
        <p:nvSpPr>
          <p:cNvPr id="24" name="Rectángulo redondeado 23"/>
          <p:cNvSpPr/>
          <p:nvPr/>
        </p:nvSpPr>
        <p:spPr>
          <a:xfrm>
            <a:off x="3465874" y="241889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consonantes</a:t>
            </a:r>
            <a:endParaRPr lang="es-CO" sz="3200" dirty="0">
              <a:solidFill>
                <a:srgbClr val="7030A0"/>
              </a:solidFill>
              <a:latin typeface="Century Gothic" panose="020B0502020202020204" pitchFamily="34" charset="0"/>
            </a:endParaRPr>
          </a:p>
        </p:txBody>
      </p:sp>
      <p:sp>
        <p:nvSpPr>
          <p:cNvPr id="25" name="Rectángulo redondeado 24"/>
          <p:cNvSpPr/>
          <p:nvPr/>
        </p:nvSpPr>
        <p:spPr>
          <a:xfrm>
            <a:off x="3217333" y="3033263"/>
            <a:ext cx="333586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combinaciones</a:t>
            </a:r>
            <a:endParaRPr lang="es-CO" sz="3200" dirty="0">
              <a:solidFill>
                <a:srgbClr val="7030A0"/>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28" name="Rectángulo redondeado 27"/>
          <p:cNvSpPr/>
          <p:nvPr/>
        </p:nvSpPr>
        <p:spPr>
          <a:xfrm>
            <a:off x="3465874" y="364763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palabra</a:t>
            </a:r>
            <a:endParaRPr lang="es-CO" sz="3200" dirty="0">
              <a:solidFill>
                <a:srgbClr val="7030A0"/>
              </a:solidFill>
              <a:latin typeface="Century Gothic" panose="020B0502020202020204" pitchFamily="34" charset="0"/>
            </a:endParaRPr>
          </a:p>
        </p:txBody>
      </p:sp>
      <p:pic>
        <p:nvPicPr>
          <p:cNvPr id="29" name="Imagen 28"/>
          <p:cNvPicPr>
            <a:picLocks noChangeAspect="1"/>
          </p:cNvPicPr>
          <p:nvPr/>
        </p:nvPicPr>
        <p:blipFill rotWithShape="1">
          <a:blip r:embed="rId4"/>
          <a:srcRect l="14000" t="9501" r="18500" b="9501"/>
          <a:stretch/>
        </p:blipFill>
        <p:spPr>
          <a:xfrm>
            <a:off x="5398304" y="3268979"/>
            <a:ext cx="361187" cy="433424"/>
          </a:xfrm>
          <a:prstGeom prst="rect">
            <a:avLst/>
          </a:prstGeom>
        </p:spPr>
      </p:pic>
    </p:spTree>
    <p:extLst>
      <p:ext uri="{BB962C8B-B14F-4D97-AF65-F5344CB8AC3E}">
        <p14:creationId xmlns:p14="http://schemas.microsoft.com/office/powerpoint/2010/main" val="34325456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n 28"/>
          <p:cNvPicPr>
            <a:picLocks noChangeAspect="1"/>
          </p:cNvPicPr>
          <p:nvPr/>
        </p:nvPicPr>
        <p:blipFill rotWithShape="1">
          <a:blip r:embed="rId2"/>
          <a:srcRect t="-1" b="9622"/>
          <a:stretch/>
        </p:blipFill>
        <p:spPr>
          <a:xfrm>
            <a:off x="39603" y="609597"/>
            <a:ext cx="7248525" cy="4055536"/>
          </a:xfrm>
          <a:prstGeom prst="rect">
            <a:avLst/>
          </a:prstGeom>
        </p:spPr>
      </p:pic>
      <p:sp>
        <p:nvSpPr>
          <p:cNvPr id="22" name="Rectángulo redondeado 21"/>
          <p:cNvSpPr/>
          <p:nvPr/>
        </p:nvSpPr>
        <p:spPr>
          <a:xfrm>
            <a:off x="3264863" y="1798326"/>
            <a:ext cx="333586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combinaciones</a:t>
            </a:r>
            <a:endParaRPr lang="es-CO" sz="3200" dirty="0">
              <a:solidFill>
                <a:srgbClr val="7030A0"/>
              </a:solidFill>
              <a:latin typeface="Century Gothic" panose="020B0502020202020204" pitchFamily="34" charset="0"/>
            </a:endParaRPr>
          </a:p>
        </p:txBody>
      </p:sp>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6</a:t>
            </a:r>
            <a:r>
              <a:rPr lang="es-CO" sz="1200" dirty="0" smtClean="0">
                <a:latin typeface="Arial" panose="020B0604020202020204" pitchFamily="34" charset="0"/>
                <a:cs typeface="Arial" panose="020B0604020202020204" pitchFamily="34" charset="0"/>
              </a:rPr>
              <a:t>/8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78510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el botón combinaciones, se muestran las vocales de la palabra tomate como en el juego de ahorcado y una explicación corta.</a:t>
            </a: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Insertar botón para regresar al menú principal</a:t>
            </a:r>
            <a:r>
              <a:rPr lang="es-CO" sz="1000" dirty="0" smtClean="0">
                <a:latin typeface="Arial" panose="020B0604020202020204" pitchFamily="34" charset="0"/>
                <a:cs typeface="Arial" panose="020B0604020202020204" pitchFamily="34" charset="0"/>
              </a:rPr>
              <a:t>.</a:t>
            </a:r>
            <a:endParaRPr lang="es-CO" sz="1000" dirty="0">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24" name="Rectángulo redondeado 23"/>
          <p:cNvSpPr/>
          <p:nvPr/>
        </p:nvSpPr>
        <p:spPr>
          <a:xfrm>
            <a:off x="3505372" y="2403801"/>
            <a:ext cx="2895428" cy="857707"/>
          </a:xfrm>
          <a:prstGeom prst="round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1400" dirty="0" smtClean="0">
                <a:solidFill>
                  <a:schemeClr val="tx1"/>
                </a:solidFill>
                <a:latin typeface="Century Gothic" panose="020B0502020202020204" pitchFamily="34" charset="0"/>
              </a:rPr>
              <a:t>Las combinaciones se pueden leer por separado o juntas en una palabra.</a:t>
            </a:r>
            <a:endParaRPr lang="es-CO" sz="1400" dirty="0">
              <a:solidFill>
                <a:schemeClr val="tx1"/>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12" name="Rectángulo 11"/>
          <p:cNvSpPr/>
          <p:nvPr/>
        </p:nvSpPr>
        <p:spPr>
          <a:xfrm>
            <a:off x="3505372" y="3380740"/>
            <a:ext cx="588944"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smtClean="0">
                <a:ln w="0"/>
                <a:effectLst>
                  <a:outerShdw blurRad="38100" dist="19050" dir="2700000" algn="tl" rotWithShape="0">
                    <a:schemeClr val="dk1">
                      <a:alpha val="40000"/>
                    </a:schemeClr>
                  </a:outerShdw>
                </a:effectLst>
              </a:rPr>
              <a:t>to</a:t>
            </a:r>
            <a:endParaRPr lang="es-ES" sz="3600" b="1" cap="none" spc="0" dirty="0">
              <a:ln/>
              <a:solidFill>
                <a:schemeClr val="accent3"/>
              </a:solidFill>
              <a:effectLst/>
            </a:endParaRPr>
          </a:p>
        </p:txBody>
      </p:sp>
      <p:sp>
        <p:nvSpPr>
          <p:cNvPr id="25" name="Rectángulo 24"/>
          <p:cNvSpPr/>
          <p:nvPr/>
        </p:nvSpPr>
        <p:spPr>
          <a:xfrm>
            <a:off x="4641857" y="3380740"/>
            <a:ext cx="774572"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smtClean="0">
                <a:ln w="0"/>
                <a:effectLst>
                  <a:outerShdw blurRad="38100" dist="19050" dir="2700000" algn="tl" rotWithShape="0">
                    <a:schemeClr val="dk1">
                      <a:alpha val="40000"/>
                    </a:schemeClr>
                  </a:outerShdw>
                </a:effectLst>
              </a:rPr>
              <a:t>ma</a:t>
            </a:r>
            <a:endParaRPr lang="es-ES" sz="3600" b="1" cap="none" spc="0" dirty="0">
              <a:ln/>
              <a:solidFill>
                <a:schemeClr val="accent3"/>
              </a:solidFill>
              <a:effectLst/>
            </a:endParaRPr>
          </a:p>
        </p:txBody>
      </p:sp>
      <p:sp>
        <p:nvSpPr>
          <p:cNvPr id="27" name="Rectángulo 26"/>
          <p:cNvSpPr/>
          <p:nvPr/>
        </p:nvSpPr>
        <p:spPr>
          <a:xfrm>
            <a:off x="6024835" y="3380740"/>
            <a:ext cx="562846" cy="646331"/>
          </a:xfrm>
          <a:prstGeom prst="rect">
            <a:avLst/>
          </a:prstGeom>
          <a:solidFill>
            <a:schemeClr val="tx2">
              <a:lumMod val="20000"/>
              <a:lumOff val="8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smtClean="0">
                <a:ln w="0"/>
                <a:effectLst>
                  <a:outerShdw blurRad="38100" dist="19050" dir="2700000" algn="tl" rotWithShape="0">
                    <a:schemeClr val="dk1">
                      <a:alpha val="40000"/>
                    </a:schemeClr>
                  </a:outerShdw>
                </a:effectLst>
              </a:rPr>
              <a:t>te</a:t>
            </a:r>
            <a:endParaRPr lang="es-ES" sz="3600" b="1" cap="none" spc="0" dirty="0">
              <a:ln/>
              <a:solidFill>
                <a:schemeClr val="accent3"/>
              </a:solidFill>
              <a:effectLst/>
            </a:endParaRPr>
          </a:p>
        </p:txBody>
      </p:sp>
      <p:sp>
        <p:nvSpPr>
          <p:cNvPr id="28" name="Botón de acción: Inicio 27">
            <a:hlinkClick r:id="" action="ppaction://hlinkshowjump?jump=firstslide" highlightClick="1"/>
          </p:cNvPr>
          <p:cNvSpPr/>
          <p:nvPr/>
        </p:nvSpPr>
        <p:spPr>
          <a:xfrm>
            <a:off x="635000" y="3962400"/>
            <a:ext cx="482600" cy="406400"/>
          </a:xfrm>
          <a:prstGeom prst="actionButtonHome">
            <a:avLst/>
          </a:prstGeom>
          <a:solidFill>
            <a:srgbClr val="CC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5799432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t="-1" b="9622"/>
          <a:stretch/>
        </p:blipFill>
        <p:spPr>
          <a:xfrm>
            <a:off x="39603" y="609597"/>
            <a:ext cx="7248525"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7</a:t>
            </a:r>
            <a:r>
              <a:rPr lang="es-CO" sz="1200" dirty="0" smtClean="0">
                <a:latin typeface="Arial" panose="020B0604020202020204" pitchFamily="34" charset="0"/>
                <a:cs typeface="Arial" panose="020B0604020202020204" pitchFamily="34" charset="0"/>
              </a:rPr>
              <a:t>/8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63121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estudiante va a descubrir cómo se forma una palabra mediante botones marcados así:</a:t>
            </a:r>
          </a:p>
          <a:p>
            <a:r>
              <a:rPr lang="es-CO" sz="1000" dirty="0" smtClean="0">
                <a:latin typeface="Arial" panose="020B0604020202020204" pitchFamily="34" charset="0"/>
                <a:cs typeface="Arial" panose="020B0604020202020204" pitchFamily="34" charset="0"/>
              </a:rPr>
              <a:t>vocales</a:t>
            </a:r>
          </a:p>
          <a:p>
            <a:r>
              <a:rPr lang="es-CO" sz="1000" dirty="0" smtClean="0">
                <a:latin typeface="Arial" panose="020B0604020202020204" pitchFamily="34" charset="0"/>
                <a:cs typeface="Arial" panose="020B0604020202020204" pitchFamily="34" charset="0"/>
              </a:rPr>
              <a:t>consonantes</a:t>
            </a:r>
          </a:p>
          <a:p>
            <a:r>
              <a:rPr lang="es-CO" sz="1000" dirty="0" smtClean="0">
                <a:latin typeface="Arial" panose="020B0604020202020204" pitchFamily="34" charset="0"/>
                <a:cs typeface="Arial" panose="020B0604020202020204" pitchFamily="34" charset="0"/>
              </a:rPr>
              <a:t>combinaciones</a:t>
            </a:r>
          </a:p>
          <a:p>
            <a:r>
              <a:rPr lang="es-CO" sz="1000" dirty="0" smtClean="0">
                <a:latin typeface="Arial" panose="020B0604020202020204" pitchFamily="34" charset="0"/>
                <a:cs typeface="Arial" panose="020B0604020202020204" pitchFamily="34" charset="0"/>
              </a:rPr>
              <a:t>palabra</a:t>
            </a: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72" name="Rectángulo redondeado 71"/>
          <p:cNvSpPr/>
          <p:nvPr/>
        </p:nvSpPr>
        <p:spPr>
          <a:xfrm>
            <a:off x="3465875" y="180452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vocales</a:t>
            </a:r>
            <a:endParaRPr lang="es-CO" sz="3200" dirty="0">
              <a:solidFill>
                <a:srgbClr val="7030A0"/>
              </a:solidFill>
              <a:latin typeface="Century Gothic" panose="020B0502020202020204" pitchFamily="34" charset="0"/>
            </a:endParaRPr>
          </a:p>
        </p:txBody>
      </p:sp>
      <p:sp>
        <p:nvSpPr>
          <p:cNvPr id="24" name="Rectángulo redondeado 23"/>
          <p:cNvSpPr/>
          <p:nvPr/>
        </p:nvSpPr>
        <p:spPr>
          <a:xfrm>
            <a:off x="3465874" y="241889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consonantes</a:t>
            </a:r>
            <a:endParaRPr lang="es-CO" sz="3200" dirty="0">
              <a:solidFill>
                <a:srgbClr val="7030A0"/>
              </a:solidFill>
              <a:latin typeface="Century Gothic" panose="020B0502020202020204" pitchFamily="34" charset="0"/>
            </a:endParaRPr>
          </a:p>
        </p:txBody>
      </p:sp>
      <p:sp>
        <p:nvSpPr>
          <p:cNvPr id="25" name="Rectángulo redondeado 24"/>
          <p:cNvSpPr/>
          <p:nvPr/>
        </p:nvSpPr>
        <p:spPr>
          <a:xfrm>
            <a:off x="3217333" y="3033263"/>
            <a:ext cx="333586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combinaciones</a:t>
            </a:r>
            <a:endParaRPr lang="es-CO" sz="3200" dirty="0">
              <a:solidFill>
                <a:srgbClr val="7030A0"/>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28" name="Rectángulo redondeado 27"/>
          <p:cNvSpPr/>
          <p:nvPr/>
        </p:nvSpPr>
        <p:spPr>
          <a:xfrm>
            <a:off x="3465874" y="3647633"/>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palabra</a:t>
            </a:r>
            <a:endParaRPr lang="es-CO" sz="3200" dirty="0">
              <a:solidFill>
                <a:srgbClr val="7030A0"/>
              </a:solidFill>
              <a:latin typeface="Century Gothic" panose="020B0502020202020204" pitchFamily="34" charset="0"/>
            </a:endParaRPr>
          </a:p>
        </p:txBody>
      </p:sp>
      <p:pic>
        <p:nvPicPr>
          <p:cNvPr id="29" name="Imagen 28"/>
          <p:cNvPicPr>
            <a:picLocks noChangeAspect="1"/>
          </p:cNvPicPr>
          <p:nvPr/>
        </p:nvPicPr>
        <p:blipFill rotWithShape="1">
          <a:blip r:embed="rId4"/>
          <a:srcRect l="14000" t="9501" r="18500" b="9501"/>
          <a:stretch/>
        </p:blipFill>
        <p:spPr>
          <a:xfrm>
            <a:off x="5398304" y="3815614"/>
            <a:ext cx="361187" cy="433424"/>
          </a:xfrm>
          <a:prstGeom prst="rect">
            <a:avLst/>
          </a:prstGeom>
        </p:spPr>
      </p:pic>
    </p:spTree>
    <p:extLst>
      <p:ext uri="{BB962C8B-B14F-4D97-AF65-F5344CB8AC3E}">
        <p14:creationId xmlns:p14="http://schemas.microsoft.com/office/powerpoint/2010/main" val="21906988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t="-1" b="9622"/>
          <a:stretch/>
        </p:blipFill>
        <p:spPr>
          <a:xfrm>
            <a:off x="39603" y="609597"/>
            <a:ext cx="7248525" cy="4055536"/>
          </a:xfrm>
          <a:prstGeom prst="rect">
            <a:avLst/>
          </a:prstGeom>
        </p:spPr>
      </p:pic>
      <p:sp>
        <p:nvSpPr>
          <p:cNvPr id="29" name="Rectángulo redondeado 28"/>
          <p:cNvSpPr/>
          <p:nvPr/>
        </p:nvSpPr>
        <p:spPr>
          <a:xfrm>
            <a:off x="3525143" y="1798326"/>
            <a:ext cx="2875657" cy="486243"/>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dirty="0" smtClean="0">
                <a:solidFill>
                  <a:srgbClr val="7030A0"/>
                </a:solidFill>
                <a:latin typeface="Century Gothic" panose="020B0502020202020204" pitchFamily="34" charset="0"/>
              </a:rPr>
              <a:t>palabra</a:t>
            </a:r>
            <a:endParaRPr lang="es-CO" sz="3200" dirty="0">
              <a:solidFill>
                <a:srgbClr val="7030A0"/>
              </a:solidFill>
              <a:latin typeface="Century Gothic" panose="020B0502020202020204" pitchFamily="34" charset="0"/>
            </a:endParaRPr>
          </a:p>
        </p:txBody>
      </p:sp>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8</a:t>
            </a:r>
            <a:r>
              <a:rPr lang="es-CO" sz="1200" dirty="0" smtClean="0">
                <a:latin typeface="Arial" panose="020B0604020202020204" pitchFamily="34" charset="0"/>
                <a:cs typeface="Arial" panose="020B0604020202020204" pitchFamily="34" charset="0"/>
              </a:rPr>
              <a:t>/8</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163121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el botón palabra, se muestra la palabra tomate completa y una explicación corta.</a:t>
            </a:r>
          </a:p>
          <a:p>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Insertar botón para regresar al menú principal</a:t>
            </a:r>
            <a:r>
              <a:rPr lang="es-CO" sz="1000" dirty="0" smtClean="0">
                <a:latin typeface="Arial" panose="020B0604020202020204" pitchFamily="34" charset="0"/>
                <a:cs typeface="Arial" panose="020B0604020202020204" pitchFamily="34" charset="0"/>
              </a:rPr>
              <a:t>.</a:t>
            </a:r>
            <a:endParaRPr lang="es-CO" sz="1000" dirty="0">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4379789" cy="307777"/>
          </a:xfrm>
          <a:prstGeom prst="rect">
            <a:avLst/>
          </a:prstGeom>
          <a:noFill/>
        </p:spPr>
        <p:txBody>
          <a:bodyPr wrap="none" rtlCol="0">
            <a:spAutoFit/>
          </a:bodyPr>
          <a:lstStyle/>
          <a:p>
            <a:r>
              <a:rPr lang="es-CO" sz="1400" dirty="0" smtClean="0"/>
              <a:t>Haz clic y descubre cómo está formada la palabra tomate.</a:t>
            </a:r>
            <a:endParaRPr lang="es-CO" sz="1400" dirty="0"/>
          </a:p>
        </p:txBody>
      </p:sp>
      <p:sp>
        <p:nvSpPr>
          <p:cNvPr id="24" name="Rectángulo redondeado 23"/>
          <p:cNvSpPr/>
          <p:nvPr/>
        </p:nvSpPr>
        <p:spPr>
          <a:xfrm>
            <a:off x="3264863" y="2403801"/>
            <a:ext cx="3322818" cy="857707"/>
          </a:xfrm>
          <a:prstGeom prst="round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1400" dirty="0" smtClean="0">
                <a:solidFill>
                  <a:schemeClr val="tx1"/>
                </a:solidFill>
                <a:latin typeface="Century Gothic" panose="020B0502020202020204" pitchFamily="34" charset="0"/>
              </a:rPr>
              <a:t>Las palabras están formadas por combinaciones que contienen consonantes y vocales.</a:t>
            </a:r>
            <a:endParaRPr lang="es-CO" sz="1400" dirty="0">
              <a:solidFill>
                <a:schemeClr val="tx1"/>
              </a:solidFill>
              <a:latin typeface="Century Gothic" panose="020B0502020202020204" pitchFamily="34" charset="0"/>
            </a:endParaRPr>
          </a:p>
        </p:txBody>
      </p:sp>
      <p:pic>
        <p:nvPicPr>
          <p:cNvPr id="2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0911" t="5553" r="3122" b="74589"/>
          <a:stretch/>
        </p:blipFill>
        <p:spPr bwMode="auto">
          <a:xfrm>
            <a:off x="857304" y="1771134"/>
            <a:ext cx="2330499" cy="2352906"/>
          </a:xfrm>
          <a:prstGeom prst="rect">
            <a:avLst/>
          </a:prstGeom>
          <a:noFill/>
          <a:extLst>
            <a:ext uri="{909E8E84-426E-40DD-AFC4-6F175D3DCCD1}">
              <a14:hiddenFill xmlns:a14="http://schemas.microsoft.com/office/drawing/2010/main">
                <a:solidFill>
                  <a:srgbClr val="FFFFFF"/>
                </a:solidFill>
              </a14:hiddenFill>
            </a:ext>
          </a:extLst>
        </p:spPr>
      </p:pic>
      <p:sp>
        <p:nvSpPr>
          <p:cNvPr id="12" name="Rectángulo 11"/>
          <p:cNvSpPr/>
          <p:nvPr/>
        </p:nvSpPr>
        <p:spPr>
          <a:xfrm>
            <a:off x="3505371" y="3380740"/>
            <a:ext cx="2810761" cy="646331"/>
          </a:xfrm>
          <a:prstGeom prst="rect">
            <a:avLst/>
          </a:prstGeom>
          <a:solidFill>
            <a:schemeClr val="tx2">
              <a:lumMod val="20000"/>
              <a:lumOff val="80000"/>
            </a:schemeClr>
          </a:solid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600" dirty="0" smtClean="0">
                <a:ln w="0"/>
                <a:effectLst>
                  <a:outerShdw blurRad="38100" dist="19050" dir="2700000" algn="tl" rotWithShape="0">
                    <a:schemeClr val="dk1">
                      <a:alpha val="40000"/>
                    </a:schemeClr>
                  </a:outerShdw>
                </a:effectLst>
              </a:rPr>
              <a:t>tomate</a:t>
            </a:r>
            <a:endParaRPr lang="es-ES" sz="3600" b="1" cap="none" spc="0" dirty="0">
              <a:ln/>
              <a:solidFill>
                <a:schemeClr val="accent3"/>
              </a:solidFill>
              <a:effectLst/>
            </a:endParaRPr>
          </a:p>
        </p:txBody>
      </p:sp>
      <p:sp>
        <p:nvSpPr>
          <p:cNvPr id="28" name="Botón de acción: Inicio 27">
            <a:hlinkClick r:id="" action="ppaction://hlinkshowjump?jump=firstslide" highlightClick="1"/>
          </p:cNvPr>
          <p:cNvSpPr/>
          <p:nvPr/>
        </p:nvSpPr>
        <p:spPr>
          <a:xfrm>
            <a:off x="635000" y="3962400"/>
            <a:ext cx="482600" cy="406400"/>
          </a:xfrm>
          <a:prstGeom prst="actionButtonHome">
            <a:avLst/>
          </a:prstGeom>
          <a:solidFill>
            <a:srgbClr val="CC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0394856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stretch>
            <a:fillRect/>
          </a:stretch>
        </p:blipFill>
        <p:spPr>
          <a:xfrm>
            <a:off x="22727" y="609598"/>
            <a:ext cx="7247619" cy="4085714"/>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680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¿Qué es esto?</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lado izquierdo aparecen las combinaciones que forman la palabra:</a:t>
            </a:r>
          </a:p>
          <a:p>
            <a:r>
              <a:rPr lang="es-CO" sz="1000" dirty="0" smtClean="0">
                <a:latin typeface="Arial" panose="020B0604020202020204" pitchFamily="34" charset="0"/>
                <a:cs typeface="Arial" panose="020B0604020202020204" pitchFamily="34" charset="0"/>
              </a:rPr>
              <a:t>ca   es   na   pi</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En el centro aparece la imagen del vegetal.</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lado derecho aparece un botón que revelará el nombre del vegetal:</a:t>
            </a:r>
          </a:p>
          <a:p>
            <a:r>
              <a:rPr lang="es-CO" sz="1000" dirty="0" smtClean="0">
                <a:latin typeface="Arial" panose="020B0604020202020204" pitchFamily="34" charset="0"/>
                <a:cs typeface="Arial" panose="020B0604020202020204" pitchFamily="34" charset="0"/>
              </a:rPr>
              <a:t>espinaca.</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IL_L_G01_U02_L02_03_09_01 Espinaca.</a:t>
            </a:r>
            <a:endParaRPr lang="es-CO" sz="1000" dirty="0" smtClean="0">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pic>
        <p:nvPicPr>
          <p:cNvPr id="13" name="Imagen 12"/>
          <p:cNvPicPr>
            <a:picLocks noChangeAspect="1"/>
          </p:cNvPicPr>
          <p:nvPr/>
        </p:nvPicPr>
        <p:blipFill rotWithShape="1">
          <a:blip r:embed="rId3"/>
          <a:srcRect l="-499" t="58132" r="47423" b="5177"/>
          <a:stretch/>
        </p:blipFill>
        <p:spPr>
          <a:xfrm>
            <a:off x="2294839" y="1648023"/>
            <a:ext cx="2703396" cy="2545915"/>
          </a:xfrm>
          <a:prstGeom prst="rect">
            <a:avLst/>
          </a:prstGeom>
        </p:spPr>
      </p:pic>
      <p:sp>
        <p:nvSpPr>
          <p:cNvPr id="68" name="Rectángulo redondeado 67"/>
          <p:cNvSpPr/>
          <p:nvPr/>
        </p:nvSpPr>
        <p:spPr>
          <a:xfrm>
            <a:off x="63500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latin typeface="Century Gothic" panose="020B0502020202020204" pitchFamily="34" charset="0"/>
              </a:rPr>
              <a:t>c</a:t>
            </a:r>
            <a:r>
              <a:rPr lang="es-CO" sz="1200" b="1" dirty="0" smtClean="0">
                <a:solidFill>
                  <a:schemeClr val="tx1"/>
                </a:solidFill>
                <a:latin typeface="Century Gothic" panose="020B0502020202020204" pitchFamily="34" charset="0"/>
              </a:rPr>
              <a:t>a</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148688"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es</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670843"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na</a:t>
            </a:r>
            <a:endParaRPr lang="es-CO" sz="1200" b="1" dirty="0">
              <a:solidFill>
                <a:schemeClr val="tx1"/>
              </a:solidFill>
              <a:latin typeface="Century Gothic" panose="020B0502020202020204" pitchFamily="34" charset="0"/>
            </a:endParaRPr>
          </a:p>
        </p:txBody>
      </p:sp>
      <p:sp>
        <p:nvSpPr>
          <p:cNvPr id="71" name="Rectángulo redondeado 70"/>
          <p:cNvSpPr/>
          <p:nvPr/>
        </p:nvSpPr>
        <p:spPr>
          <a:xfrm>
            <a:off x="2190335"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pi</a:t>
            </a:r>
            <a:endParaRPr lang="es-CO" sz="1200" b="1" dirty="0">
              <a:solidFill>
                <a:schemeClr val="tx1"/>
              </a:solidFill>
              <a:latin typeface="Century Gothic" panose="020B0502020202020204" pitchFamily="34" charset="0"/>
            </a:endParaRPr>
          </a:p>
        </p:txBody>
      </p:sp>
      <p:sp>
        <p:nvSpPr>
          <p:cNvPr id="72" name="Rectángulo redondeado 71"/>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rgbClr val="7030A0"/>
                </a:solidFill>
                <a:latin typeface="Century Gothic" panose="020B0502020202020204" pitchFamily="34" charset="0"/>
              </a:rPr>
              <a:t>?</a:t>
            </a:r>
          </a:p>
        </p:txBody>
      </p:sp>
      <p:sp>
        <p:nvSpPr>
          <p:cNvPr id="67" name="CuadroTexto 66"/>
          <p:cNvSpPr txBox="1"/>
          <p:nvPr/>
        </p:nvSpPr>
        <p:spPr>
          <a:xfrm>
            <a:off x="1980078" y="389489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IL_L_G01_U02_L02_03_09_01</a:t>
            </a:r>
            <a:endParaRPr lang="es-CO" sz="1200" dirty="0">
              <a:solidFill>
                <a:srgbClr val="FF0000"/>
              </a:solidFill>
            </a:endParaRPr>
          </a:p>
        </p:txBody>
      </p:sp>
    </p:spTree>
    <p:extLst>
      <p:ext uri="{BB962C8B-B14F-4D97-AF65-F5344CB8AC3E}">
        <p14:creationId xmlns:p14="http://schemas.microsoft.com/office/powerpoint/2010/main" val="9263356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stretch>
            <a:fillRect/>
          </a:stretch>
        </p:blipFill>
        <p:spPr>
          <a:xfrm>
            <a:off x="22727" y="609598"/>
            <a:ext cx="7247619" cy="4085714"/>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en el botón se revela el nombre del vegetal.</a:t>
            </a:r>
          </a:p>
        </p:txBody>
      </p:sp>
      <p:pic>
        <p:nvPicPr>
          <p:cNvPr id="13" name="Imagen 12"/>
          <p:cNvPicPr>
            <a:picLocks noChangeAspect="1"/>
          </p:cNvPicPr>
          <p:nvPr/>
        </p:nvPicPr>
        <p:blipFill rotWithShape="1">
          <a:blip r:embed="rId3"/>
          <a:srcRect l="-499" t="58132" r="47423" b="5177"/>
          <a:stretch/>
        </p:blipFill>
        <p:spPr>
          <a:xfrm>
            <a:off x="2294839" y="1648023"/>
            <a:ext cx="2703396" cy="2545915"/>
          </a:xfrm>
          <a:prstGeom prst="rect">
            <a:avLst/>
          </a:prstGeom>
        </p:spPr>
      </p:pic>
      <p:sp>
        <p:nvSpPr>
          <p:cNvPr id="68" name="Rectángulo redondeado 67"/>
          <p:cNvSpPr/>
          <p:nvPr/>
        </p:nvSpPr>
        <p:spPr>
          <a:xfrm>
            <a:off x="63500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latin typeface="Century Gothic" panose="020B0502020202020204" pitchFamily="34" charset="0"/>
              </a:rPr>
              <a:t>c</a:t>
            </a:r>
            <a:r>
              <a:rPr lang="es-CO" sz="1200" b="1" dirty="0" smtClean="0">
                <a:solidFill>
                  <a:schemeClr val="tx1"/>
                </a:solidFill>
                <a:latin typeface="Century Gothic" panose="020B0502020202020204" pitchFamily="34" charset="0"/>
              </a:rPr>
              <a:t>a</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148688"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es</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670843"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na</a:t>
            </a:r>
            <a:endParaRPr lang="es-CO" sz="1200" b="1" dirty="0">
              <a:solidFill>
                <a:schemeClr val="tx1"/>
              </a:solidFill>
              <a:latin typeface="Century Gothic" panose="020B0502020202020204" pitchFamily="34" charset="0"/>
            </a:endParaRPr>
          </a:p>
        </p:txBody>
      </p:sp>
      <p:sp>
        <p:nvSpPr>
          <p:cNvPr id="71" name="Rectángulo redondeado 70"/>
          <p:cNvSpPr/>
          <p:nvPr/>
        </p:nvSpPr>
        <p:spPr>
          <a:xfrm>
            <a:off x="2190335"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pi</a:t>
            </a:r>
            <a:endParaRPr lang="es-CO" sz="1200" b="1" dirty="0">
              <a:solidFill>
                <a:schemeClr val="tx1"/>
              </a:solidFill>
              <a:latin typeface="Century Gothic" panose="020B0502020202020204" pitchFamily="34" charset="0"/>
            </a:endParaRPr>
          </a:p>
        </p:txBody>
      </p:sp>
      <p:sp>
        <p:nvSpPr>
          <p:cNvPr id="72" name="Rectángulo redondeado 71"/>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smtClean="0">
                <a:solidFill>
                  <a:schemeClr val="tx1"/>
                </a:solidFill>
                <a:latin typeface="Century Gothic" panose="020B0502020202020204" pitchFamily="34" charset="0"/>
              </a:rPr>
              <a:t>espinaca</a:t>
            </a:r>
            <a:endParaRPr lang="es-CO" sz="2000" b="1" dirty="0">
              <a:solidFill>
                <a:schemeClr val="tx1"/>
              </a:solidFill>
              <a:latin typeface="Century Gothic" panose="020B0502020202020204" pitchFamily="34" charset="0"/>
            </a:endParaRPr>
          </a:p>
        </p:txBody>
      </p:sp>
      <p:sp>
        <p:nvSpPr>
          <p:cNvPr id="22" name="CuadroTexto 21"/>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28827287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IL_L_G01_U02_L02_03_09_02 Calabaza.</a:t>
            </a:r>
            <a:endParaRPr lang="es-CO" sz="1000" dirty="0" smtClean="0">
              <a:latin typeface="Arial" panose="020B0604020202020204" pitchFamily="34" charset="0"/>
              <a:cs typeface="Arial" panose="020B0604020202020204" pitchFamily="34" charset="0"/>
            </a:endParaRPr>
          </a:p>
        </p:txBody>
      </p:sp>
      <p:sp>
        <p:nvSpPr>
          <p:cNvPr id="68" name="Rectángulo redondeado 67"/>
          <p:cNvSpPr/>
          <p:nvPr/>
        </p:nvSpPr>
        <p:spPr>
          <a:xfrm>
            <a:off x="507995"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latin typeface="Century Gothic" panose="020B0502020202020204" pitchFamily="34" charset="0"/>
              </a:rPr>
              <a:t>b</a:t>
            </a:r>
            <a:r>
              <a:rPr lang="es-CO" sz="1200" b="1" dirty="0" smtClean="0">
                <a:solidFill>
                  <a:schemeClr val="tx1"/>
                </a:solidFill>
                <a:latin typeface="Century Gothic" panose="020B0502020202020204" pitchFamily="34" charset="0"/>
              </a:rPr>
              <a:t>a</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021683"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la</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543838"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ca</a:t>
            </a:r>
            <a:endParaRPr lang="es-CO" sz="1200" b="1" dirty="0">
              <a:solidFill>
                <a:schemeClr val="tx1"/>
              </a:solidFill>
              <a:latin typeface="Century Gothic" panose="020B0502020202020204" pitchFamily="34" charset="0"/>
            </a:endParaRPr>
          </a:p>
        </p:txBody>
      </p:sp>
      <p:sp>
        <p:nvSpPr>
          <p:cNvPr id="72" name="Rectángulo redondeado 71"/>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rgbClr val="7030A0"/>
                </a:solidFill>
                <a:latin typeface="Century Gothic" panose="020B0502020202020204" pitchFamily="34" charset="0"/>
              </a:rPr>
              <a:t>?</a:t>
            </a:r>
          </a:p>
        </p:txBody>
      </p:sp>
      <p:sp>
        <p:nvSpPr>
          <p:cNvPr id="67" name="CuadroTexto 66"/>
          <p:cNvSpPr txBox="1"/>
          <p:nvPr/>
        </p:nvSpPr>
        <p:spPr>
          <a:xfrm>
            <a:off x="1980078" y="389489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IL_L_G01_U02_L02_03_09_02</a:t>
            </a:r>
            <a:endParaRPr lang="es-CO" sz="1200" dirty="0">
              <a:solidFill>
                <a:srgbClr val="FF0000"/>
              </a:solidFill>
            </a:endParaRPr>
          </a:p>
        </p:txBody>
      </p:sp>
      <p:sp>
        <p:nvSpPr>
          <p:cNvPr id="22" name="Rectángulo redondeado 21"/>
          <p:cNvSpPr/>
          <p:nvPr/>
        </p:nvSpPr>
        <p:spPr>
          <a:xfrm>
            <a:off x="206333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za</a:t>
            </a:r>
            <a:endParaRPr lang="es-CO" sz="1200" b="1" dirty="0">
              <a:solidFill>
                <a:schemeClr val="tx1"/>
              </a:solidFill>
              <a:latin typeface="Century Gothic" panose="020B0502020202020204" pitchFamily="34" charset="0"/>
            </a:endParaRPr>
          </a:p>
        </p:txBody>
      </p:sp>
      <p:pic>
        <p:nvPicPr>
          <p:cNvPr id="13314" name="Picture 2" descr="Pumpkin isolated on white background. Vector illustration.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2357" t="6213" r="11001" b="23622"/>
          <a:stretch/>
        </p:blipFill>
        <p:spPr bwMode="auto">
          <a:xfrm>
            <a:off x="2633095" y="1691212"/>
            <a:ext cx="2304662" cy="2203685"/>
          </a:xfrm>
          <a:prstGeom prst="rect">
            <a:avLst/>
          </a:prstGeom>
          <a:noFill/>
          <a:extLst>
            <a:ext uri="{909E8E84-426E-40DD-AFC4-6F175D3DCCD1}">
              <a14:hiddenFill xmlns:a14="http://schemas.microsoft.com/office/drawing/2010/main">
                <a:solidFill>
                  <a:srgbClr val="FFFFFF"/>
                </a:solidFill>
              </a14:hiddenFill>
            </a:ext>
          </a:extLst>
        </p:spPr>
      </p:pic>
      <p:sp>
        <p:nvSpPr>
          <p:cNvPr id="24" name="CuadroTexto 23"/>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623739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4/10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68" name="Rectángulo redondeado 67"/>
          <p:cNvSpPr/>
          <p:nvPr/>
        </p:nvSpPr>
        <p:spPr>
          <a:xfrm>
            <a:off x="507995"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latin typeface="Century Gothic" panose="020B0502020202020204" pitchFamily="34" charset="0"/>
              </a:rPr>
              <a:t>b</a:t>
            </a:r>
            <a:r>
              <a:rPr lang="es-CO" sz="1200" b="1" dirty="0" smtClean="0">
                <a:solidFill>
                  <a:schemeClr val="tx1"/>
                </a:solidFill>
                <a:latin typeface="Century Gothic" panose="020B0502020202020204" pitchFamily="34" charset="0"/>
              </a:rPr>
              <a:t>a</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021683"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la</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543838"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ca</a:t>
            </a:r>
            <a:endParaRPr lang="es-CO" sz="1200" b="1" dirty="0">
              <a:solidFill>
                <a:schemeClr val="tx1"/>
              </a:solidFill>
              <a:latin typeface="Century Gothic" panose="020B0502020202020204" pitchFamily="34" charset="0"/>
            </a:endParaRPr>
          </a:p>
        </p:txBody>
      </p:sp>
      <p:sp>
        <p:nvSpPr>
          <p:cNvPr id="22" name="Rectángulo redondeado 21"/>
          <p:cNvSpPr/>
          <p:nvPr/>
        </p:nvSpPr>
        <p:spPr>
          <a:xfrm>
            <a:off x="206333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za</a:t>
            </a:r>
            <a:endParaRPr lang="es-CO" sz="1200" b="1" dirty="0">
              <a:solidFill>
                <a:schemeClr val="tx1"/>
              </a:solidFill>
              <a:latin typeface="Century Gothic" panose="020B0502020202020204" pitchFamily="34" charset="0"/>
            </a:endParaRPr>
          </a:p>
        </p:txBody>
      </p:sp>
      <p:pic>
        <p:nvPicPr>
          <p:cNvPr id="13314" name="Picture 2" descr="Pumpkin isolated on white background. Vector illustration.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2357" t="6213" r="11001" b="23622"/>
          <a:stretch/>
        </p:blipFill>
        <p:spPr bwMode="auto">
          <a:xfrm>
            <a:off x="2633095" y="1691212"/>
            <a:ext cx="2304662" cy="2203685"/>
          </a:xfrm>
          <a:prstGeom prst="rect">
            <a:avLst/>
          </a:prstGeom>
          <a:noFill/>
          <a:extLst>
            <a:ext uri="{909E8E84-426E-40DD-AFC4-6F175D3DCCD1}">
              <a14:hiddenFill xmlns:a14="http://schemas.microsoft.com/office/drawing/2010/main">
                <a:solidFill>
                  <a:srgbClr val="FFFFFF"/>
                </a:solidFill>
              </a14:hiddenFill>
            </a:ext>
          </a:extLst>
        </p:spPr>
      </p:pic>
      <p:sp>
        <p:nvSpPr>
          <p:cNvPr id="24" name="CuadroTexto 23"/>
          <p:cNvSpPr txBox="1"/>
          <p:nvPr/>
        </p:nvSpPr>
        <p:spPr>
          <a:xfrm>
            <a:off x="7348709" y="1302660"/>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en el botón se revela el nombre del vegetal.</a:t>
            </a:r>
          </a:p>
        </p:txBody>
      </p:sp>
      <p:sp>
        <p:nvSpPr>
          <p:cNvPr id="25" name="Rectángulo redondeado 24"/>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smtClean="0">
                <a:solidFill>
                  <a:schemeClr val="tx1"/>
                </a:solidFill>
                <a:latin typeface="Century Gothic" panose="020B0502020202020204" pitchFamily="34" charset="0"/>
              </a:rPr>
              <a:t>calabaza</a:t>
            </a:r>
            <a:endParaRPr lang="es-CO" sz="2000" b="1" dirty="0">
              <a:solidFill>
                <a:schemeClr val="tx1"/>
              </a:solidFill>
              <a:latin typeface="Century Gothic" panose="020B0502020202020204" pitchFamily="34" charset="0"/>
            </a:endParaRPr>
          </a:p>
        </p:txBody>
      </p:sp>
      <p:sp>
        <p:nvSpPr>
          <p:cNvPr id="26" name="CuadroTexto 25"/>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40321590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5/10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IL_L_G01_U02_L02_03_09_03 Zanahoria.</a:t>
            </a:r>
            <a:endParaRPr lang="es-CO" sz="1000" dirty="0" smtClean="0">
              <a:latin typeface="Arial" panose="020B0604020202020204" pitchFamily="34" charset="0"/>
              <a:cs typeface="Arial" panose="020B0604020202020204" pitchFamily="34" charset="0"/>
            </a:endParaRPr>
          </a:p>
        </p:txBody>
      </p:sp>
      <p:sp>
        <p:nvSpPr>
          <p:cNvPr id="68" name="Rectángulo redondeado 67"/>
          <p:cNvSpPr/>
          <p:nvPr/>
        </p:nvSpPr>
        <p:spPr>
          <a:xfrm>
            <a:off x="575731"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ho</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089419"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ria</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611574"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za</a:t>
            </a:r>
            <a:endParaRPr lang="es-CO" sz="1200" b="1" dirty="0">
              <a:solidFill>
                <a:schemeClr val="tx1"/>
              </a:solidFill>
              <a:latin typeface="Century Gothic" panose="020B0502020202020204" pitchFamily="34" charset="0"/>
            </a:endParaRPr>
          </a:p>
        </p:txBody>
      </p:sp>
      <p:sp>
        <p:nvSpPr>
          <p:cNvPr id="72" name="Rectángulo redondeado 71"/>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rgbClr val="7030A0"/>
                </a:solidFill>
                <a:latin typeface="Century Gothic" panose="020B0502020202020204" pitchFamily="34" charset="0"/>
              </a:rPr>
              <a:t>?</a:t>
            </a:r>
          </a:p>
        </p:txBody>
      </p:sp>
      <p:sp>
        <p:nvSpPr>
          <p:cNvPr id="67" name="CuadroTexto 66"/>
          <p:cNvSpPr txBox="1"/>
          <p:nvPr/>
        </p:nvSpPr>
        <p:spPr>
          <a:xfrm>
            <a:off x="1980078" y="389489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IL_L_G01_U02_L02_03_09_03</a:t>
            </a:r>
            <a:endParaRPr lang="es-CO" sz="1200" dirty="0">
              <a:solidFill>
                <a:srgbClr val="FF0000"/>
              </a:solidFill>
            </a:endParaRPr>
          </a:p>
        </p:txBody>
      </p:sp>
      <p:sp>
        <p:nvSpPr>
          <p:cNvPr id="22" name="Rectángulo redondeado 21"/>
          <p:cNvSpPr/>
          <p:nvPr/>
        </p:nvSpPr>
        <p:spPr>
          <a:xfrm>
            <a:off x="2133729" y="2743142"/>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na</a:t>
            </a:r>
            <a:endParaRPr lang="es-CO" sz="1200" b="1" dirty="0">
              <a:solidFill>
                <a:schemeClr val="tx1"/>
              </a:solidFill>
              <a:latin typeface="Century Gothic" panose="020B0502020202020204" pitchFamily="34" charset="0"/>
            </a:endParaRPr>
          </a:p>
        </p:txBody>
      </p:sp>
      <p:pic>
        <p:nvPicPr>
          <p:cNvPr id="12" name="Imagen 11"/>
          <p:cNvPicPr>
            <a:picLocks noChangeAspect="1"/>
          </p:cNvPicPr>
          <p:nvPr/>
        </p:nvPicPr>
        <p:blipFill rotWithShape="1">
          <a:blip r:embed="rId3"/>
          <a:srcRect l="3581" t="17055" r="3581" b="30523"/>
          <a:stretch/>
        </p:blipFill>
        <p:spPr>
          <a:xfrm rot="21002272">
            <a:off x="2196409" y="2091520"/>
            <a:ext cx="2757286" cy="1484241"/>
          </a:xfrm>
          <a:prstGeom prst="rect">
            <a:avLst/>
          </a:prstGeom>
        </p:spPr>
      </p:pic>
      <p:sp>
        <p:nvSpPr>
          <p:cNvPr id="24" name="CuadroTexto 23"/>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5874052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Imagen 46"/>
          <p:cNvPicPr>
            <a:picLocks noChangeAspect="1"/>
          </p:cNvPicPr>
          <p:nvPr/>
        </p:nvPicPr>
        <p:blipFill rotWithShape="1">
          <a:blip r:embed="rId2"/>
          <a:srcRect b="188"/>
          <a:stretch/>
        </p:blipFill>
        <p:spPr>
          <a:xfrm>
            <a:off x="39603" y="609597"/>
            <a:ext cx="7248525"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L_G01_U02_L02_01_01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1019831"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Introducción</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319353"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Vocales y consonantes</a:t>
            </a:r>
            <a:endParaRPr lang="es-CO" b="1" dirty="0"/>
          </a:p>
        </p:txBody>
      </p:sp>
      <p:sp>
        <p:nvSpPr>
          <p:cNvPr id="21" name="CuadroTexto 20"/>
          <p:cNvSpPr txBox="1"/>
          <p:nvPr/>
        </p:nvSpPr>
        <p:spPr>
          <a:xfrm>
            <a:off x="203346" y="1257655"/>
            <a:ext cx="1860702"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Introducción </a:t>
            </a:r>
            <a:r>
              <a:rPr lang="es-CO" sz="1200" dirty="0" smtClean="0">
                <a:sym typeface="Wingdings 3" panose="05040102010807070707" pitchFamily="18" charset="2"/>
              </a:rPr>
              <a:t></a:t>
            </a:r>
            <a:r>
              <a:rPr lang="es-CO" sz="1200" dirty="0" smtClean="0"/>
              <a:t> Actividad 1</a:t>
            </a:r>
            <a:endParaRPr lang="es-CO" sz="1200" dirty="0"/>
          </a:p>
        </p:txBody>
      </p:sp>
      <p:pic>
        <p:nvPicPr>
          <p:cNvPr id="12" name="Imagen 11"/>
          <p:cNvPicPr>
            <a:picLocks noChangeAspect="1"/>
          </p:cNvPicPr>
          <p:nvPr/>
        </p:nvPicPr>
        <p:blipFill>
          <a:blip r:embed="rId3"/>
          <a:stretch>
            <a:fillRect/>
          </a:stretch>
        </p:blipFill>
        <p:spPr>
          <a:xfrm>
            <a:off x="499742" y="1782127"/>
            <a:ext cx="6296025" cy="2550206"/>
          </a:xfrm>
          <a:prstGeom prst="rect">
            <a:avLst/>
          </a:prstGeom>
        </p:spPr>
      </p:pic>
      <p:pic>
        <p:nvPicPr>
          <p:cNvPr id="49" name="Imagen 48"/>
          <p:cNvPicPr>
            <a:picLocks noChangeAspect="1"/>
          </p:cNvPicPr>
          <p:nvPr/>
        </p:nvPicPr>
        <p:blipFill rotWithShape="1">
          <a:blip r:embed="rId4"/>
          <a:srcRect l="74879" t="1962" b="78747"/>
          <a:stretch/>
        </p:blipFill>
        <p:spPr>
          <a:xfrm>
            <a:off x="1803401" y="3472235"/>
            <a:ext cx="1659466" cy="863600"/>
          </a:xfrm>
          <a:prstGeom prst="rect">
            <a:avLst/>
          </a:prstGeom>
        </p:spPr>
      </p:pic>
      <p:sp>
        <p:nvSpPr>
          <p:cNvPr id="50" name="CuadroTexto 49"/>
          <p:cNvSpPr txBox="1"/>
          <p:nvPr/>
        </p:nvSpPr>
        <p:spPr>
          <a:xfrm>
            <a:off x="2152874" y="3904035"/>
            <a:ext cx="960519" cy="338554"/>
          </a:xfrm>
          <a:prstGeom prst="rect">
            <a:avLst/>
          </a:prstGeom>
          <a:noFill/>
        </p:spPr>
        <p:txBody>
          <a:bodyPr wrap="none" rtlCol="0">
            <a:spAutoFit/>
          </a:bodyPr>
          <a:lstStyle/>
          <a:p>
            <a:r>
              <a:rPr lang="es-CO" sz="1600" dirty="0" smtClean="0">
                <a:latin typeface="Century Gothic" panose="020B0502020202020204" pitchFamily="34" charset="0"/>
              </a:rPr>
              <a:t>vocales</a:t>
            </a:r>
            <a:endParaRPr lang="es-CO" sz="1600" dirty="0">
              <a:latin typeface="Century Gothic" panose="020B0502020202020204" pitchFamily="34" charset="0"/>
            </a:endParaRPr>
          </a:p>
        </p:txBody>
      </p:sp>
      <p:pic>
        <p:nvPicPr>
          <p:cNvPr id="51" name="Imagen 50"/>
          <p:cNvPicPr>
            <a:picLocks noChangeAspect="1"/>
          </p:cNvPicPr>
          <p:nvPr/>
        </p:nvPicPr>
        <p:blipFill rotWithShape="1">
          <a:blip r:embed="rId4"/>
          <a:srcRect l="74879" t="1962" b="78747"/>
          <a:stretch/>
        </p:blipFill>
        <p:spPr>
          <a:xfrm>
            <a:off x="3556120" y="3454045"/>
            <a:ext cx="1705488" cy="863600"/>
          </a:xfrm>
          <a:prstGeom prst="rect">
            <a:avLst/>
          </a:prstGeom>
        </p:spPr>
      </p:pic>
      <p:sp>
        <p:nvSpPr>
          <p:cNvPr id="52" name="CuadroTexto 51"/>
          <p:cNvSpPr txBox="1"/>
          <p:nvPr/>
        </p:nvSpPr>
        <p:spPr>
          <a:xfrm>
            <a:off x="3651532" y="3885845"/>
            <a:ext cx="1463862" cy="338554"/>
          </a:xfrm>
          <a:prstGeom prst="rect">
            <a:avLst/>
          </a:prstGeom>
          <a:noFill/>
        </p:spPr>
        <p:txBody>
          <a:bodyPr wrap="none" rtlCol="0">
            <a:spAutoFit/>
          </a:bodyPr>
          <a:lstStyle/>
          <a:p>
            <a:r>
              <a:rPr lang="es-CO" sz="1600" dirty="0" smtClean="0">
                <a:latin typeface="Century Gothic" panose="020B0502020202020204" pitchFamily="34" charset="0"/>
              </a:rPr>
              <a:t>consonantes</a:t>
            </a:r>
            <a:endParaRPr lang="es-CO" sz="1600" dirty="0">
              <a:latin typeface="Century Gothic" panose="020B0502020202020204" pitchFamily="34" charset="0"/>
            </a:endParaRPr>
          </a:p>
        </p:txBody>
      </p:sp>
      <p:pic>
        <p:nvPicPr>
          <p:cNvPr id="19" name="Imagen 18"/>
          <p:cNvPicPr>
            <a:picLocks noChangeAspect="1"/>
          </p:cNvPicPr>
          <p:nvPr/>
        </p:nvPicPr>
        <p:blipFill rotWithShape="1">
          <a:blip r:embed="rId5"/>
          <a:srcRect l="11248" t="7258" r="8452" b="11040"/>
          <a:stretch/>
        </p:blipFill>
        <p:spPr>
          <a:xfrm>
            <a:off x="3719772" y="3503306"/>
            <a:ext cx="341224" cy="366688"/>
          </a:xfrm>
          <a:prstGeom prst="rect">
            <a:avLst/>
          </a:prstGeom>
        </p:spPr>
      </p:pic>
      <p:sp>
        <p:nvSpPr>
          <p:cNvPr id="24" name="CuadroTexto 23"/>
          <p:cNvSpPr txBox="1"/>
          <p:nvPr/>
        </p:nvSpPr>
        <p:spPr>
          <a:xfrm>
            <a:off x="3736335" y="3541912"/>
            <a:ext cx="352982" cy="307777"/>
          </a:xfrm>
          <a:prstGeom prst="rect">
            <a:avLst/>
          </a:prstGeom>
          <a:noFill/>
        </p:spPr>
        <p:txBody>
          <a:bodyPr wrap="none" rtlCol="0">
            <a:spAutoFit/>
          </a:bodyPr>
          <a:lstStyle/>
          <a:p>
            <a:r>
              <a:rPr lang="es-CO" sz="1400" dirty="0" smtClean="0">
                <a:latin typeface="Century Gothic" panose="020B0502020202020204" pitchFamily="34" charset="0"/>
              </a:rPr>
              <a:t>m</a:t>
            </a:r>
            <a:endParaRPr lang="es-CO" sz="1400" dirty="0">
              <a:latin typeface="Century Gothic" panose="020B0502020202020204" pitchFamily="34" charset="0"/>
            </a:endParaRPr>
          </a:p>
        </p:txBody>
      </p:sp>
      <p:pic>
        <p:nvPicPr>
          <p:cNvPr id="27" name="Imagen 26"/>
          <p:cNvPicPr>
            <a:picLocks noChangeAspect="1"/>
          </p:cNvPicPr>
          <p:nvPr/>
        </p:nvPicPr>
        <p:blipFill rotWithShape="1">
          <a:blip r:embed="rId5"/>
          <a:srcRect l="11248" t="7258" r="8452" b="11040"/>
          <a:stretch/>
        </p:blipFill>
        <p:spPr>
          <a:xfrm>
            <a:off x="4018131" y="3432611"/>
            <a:ext cx="341224" cy="366688"/>
          </a:xfrm>
          <a:prstGeom prst="rect">
            <a:avLst/>
          </a:prstGeom>
        </p:spPr>
      </p:pic>
      <p:sp>
        <p:nvSpPr>
          <p:cNvPr id="28" name="CuadroTexto 27"/>
          <p:cNvSpPr txBox="1"/>
          <p:nvPr/>
        </p:nvSpPr>
        <p:spPr>
          <a:xfrm>
            <a:off x="4085496" y="3505085"/>
            <a:ext cx="239168" cy="307777"/>
          </a:xfrm>
          <a:prstGeom prst="rect">
            <a:avLst/>
          </a:prstGeom>
          <a:noFill/>
        </p:spPr>
        <p:txBody>
          <a:bodyPr wrap="none" rtlCol="0">
            <a:spAutoFit/>
          </a:bodyPr>
          <a:lstStyle/>
          <a:p>
            <a:r>
              <a:rPr lang="es-CO" sz="1400" dirty="0" smtClean="0">
                <a:latin typeface="Century Gothic" panose="020B0502020202020204" pitchFamily="34" charset="0"/>
              </a:rPr>
              <a:t>r</a:t>
            </a:r>
            <a:endParaRPr lang="es-CO" sz="1400" dirty="0">
              <a:latin typeface="Century Gothic" panose="020B0502020202020204" pitchFamily="34" charset="0"/>
            </a:endParaRPr>
          </a:p>
        </p:txBody>
      </p:sp>
      <p:pic>
        <p:nvPicPr>
          <p:cNvPr id="37" name="Imagen 36"/>
          <p:cNvPicPr>
            <a:picLocks noChangeAspect="1"/>
          </p:cNvPicPr>
          <p:nvPr/>
        </p:nvPicPr>
        <p:blipFill rotWithShape="1">
          <a:blip r:embed="rId5"/>
          <a:srcRect l="11248" t="7258" r="8452" b="11040"/>
          <a:stretch/>
        </p:blipFill>
        <p:spPr>
          <a:xfrm>
            <a:off x="4018131" y="3678628"/>
            <a:ext cx="341224" cy="366688"/>
          </a:xfrm>
          <a:prstGeom prst="rect">
            <a:avLst/>
          </a:prstGeom>
        </p:spPr>
      </p:pic>
      <p:sp>
        <p:nvSpPr>
          <p:cNvPr id="38" name="CuadroTexto 37"/>
          <p:cNvSpPr txBox="1"/>
          <p:nvPr/>
        </p:nvSpPr>
        <p:spPr>
          <a:xfrm>
            <a:off x="4034694" y="3717234"/>
            <a:ext cx="308098" cy="307777"/>
          </a:xfrm>
          <a:prstGeom prst="rect">
            <a:avLst/>
          </a:prstGeom>
          <a:noFill/>
        </p:spPr>
        <p:txBody>
          <a:bodyPr wrap="none" rtlCol="0">
            <a:spAutoFit/>
          </a:bodyPr>
          <a:lstStyle/>
          <a:p>
            <a:r>
              <a:rPr lang="es-CO" sz="1400" dirty="0" smtClean="0">
                <a:latin typeface="Century Gothic" panose="020B0502020202020204" pitchFamily="34" charset="0"/>
              </a:rPr>
              <a:t>g</a:t>
            </a:r>
            <a:endParaRPr lang="es-CO" sz="1400" dirty="0">
              <a:latin typeface="Century Gothic" panose="020B0502020202020204" pitchFamily="34" charset="0"/>
            </a:endParaRPr>
          </a:p>
        </p:txBody>
      </p:sp>
      <p:pic>
        <p:nvPicPr>
          <p:cNvPr id="41" name="Imagen 40"/>
          <p:cNvPicPr>
            <a:picLocks noChangeAspect="1"/>
          </p:cNvPicPr>
          <p:nvPr/>
        </p:nvPicPr>
        <p:blipFill rotWithShape="1">
          <a:blip r:embed="rId5"/>
          <a:srcRect l="11248" t="7258" r="8452" b="11040"/>
          <a:stretch/>
        </p:blipFill>
        <p:spPr>
          <a:xfrm>
            <a:off x="4357407" y="3424104"/>
            <a:ext cx="341224" cy="366688"/>
          </a:xfrm>
          <a:prstGeom prst="rect">
            <a:avLst/>
          </a:prstGeom>
        </p:spPr>
      </p:pic>
      <p:sp>
        <p:nvSpPr>
          <p:cNvPr id="42" name="CuadroTexto 41"/>
          <p:cNvSpPr txBox="1"/>
          <p:nvPr/>
        </p:nvSpPr>
        <p:spPr>
          <a:xfrm>
            <a:off x="4373970" y="3462710"/>
            <a:ext cx="308098" cy="307777"/>
          </a:xfrm>
          <a:prstGeom prst="rect">
            <a:avLst/>
          </a:prstGeom>
          <a:noFill/>
        </p:spPr>
        <p:txBody>
          <a:bodyPr wrap="none" rtlCol="0">
            <a:spAutoFit/>
          </a:bodyPr>
          <a:lstStyle/>
          <a:p>
            <a:r>
              <a:rPr lang="es-CO" sz="1400" dirty="0" smtClean="0">
                <a:latin typeface="Century Gothic" panose="020B0502020202020204" pitchFamily="34" charset="0"/>
              </a:rPr>
              <a:t>c</a:t>
            </a:r>
            <a:endParaRPr lang="es-CO" sz="1400" dirty="0">
              <a:latin typeface="Century Gothic" panose="020B0502020202020204" pitchFamily="34" charset="0"/>
            </a:endParaRPr>
          </a:p>
        </p:txBody>
      </p:sp>
      <p:pic>
        <p:nvPicPr>
          <p:cNvPr id="43" name="Imagen 42"/>
          <p:cNvPicPr>
            <a:picLocks noChangeAspect="1"/>
          </p:cNvPicPr>
          <p:nvPr/>
        </p:nvPicPr>
        <p:blipFill rotWithShape="1">
          <a:blip r:embed="rId5"/>
          <a:srcRect l="11248" t="7258" r="8452" b="11040"/>
          <a:stretch/>
        </p:blipFill>
        <p:spPr>
          <a:xfrm>
            <a:off x="4364270" y="3680308"/>
            <a:ext cx="341224" cy="366688"/>
          </a:xfrm>
          <a:prstGeom prst="rect">
            <a:avLst/>
          </a:prstGeom>
        </p:spPr>
      </p:pic>
      <p:sp>
        <p:nvSpPr>
          <p:cNvPr id="44" name="CuadroTexto 43"/>
          <p:cNvSpPr txBox="1"/>
          <p:nvPr/>
        </p:nvSpPr>
        <p:spPr>
          <a:xfrm>
            <a:off x="4423168" y="3744315"/>
            <a:ext cx="240772" cy="307777"/>
          </a:xfrm>
          <a:prstGeom prst="rect">
            <a:avLst/>
          </a:prstGeom>
          <a:noFill/>
        </p:spPr>
        <p:txBody>
          <a:bodyPr wrap="none" rtlCol="0">
            <a:spAutoFit/>
          </a:bodyPr>
          <a:lstStyle/>
          <a:p>
            <a:r>
              <a:rPr lang="es-CO" sz="1400" dirty="0" smtClean="0">
                <a:latin typeface="Century Gothic" panose="020B0502020202020204" pitchFamily="34" charset="0"/>
              </a:rPr>
              <a:t>f</a:t>
            </a:r>
            <a:endParaRPr lang="es-CO" sz="1400" dirty="0">
              <a:latin typeface="Century Gothic" panose="020B0502020202020204" pitchFamily="34" charset="0"/>
            </a:endParaRPr>
          </a:p>
        </p:txBody>
      </p:sp>
      <p:pic>
        <p:nvPicPr>
          <p:cNvPr id="39" name="Imagen 38"/>
          <p:cNvPicPr>
            <a:picLocks noChangeAspect="1"/>
          </p:cNvPicPr>
          <p:nvPr/>
        </p:nvPicPr>
        <p:blipFill rotWithShape="1">
          <a:blip r:embed="rId5"/>
          <a:srcRect l="11248" t="7258" r="8452" b="11040"/>
          <a:stretch/>
        </p:blipFill>
        <p:spPr>
          <a:xfrm>
            <a:off x="4705494" y="3518054"/>
            <a:ext cx="341224" cy="366688"/>
          </a:xfrm>
          <a:prstGeom prst="rect">
            <a:avLst/>
          </a:prstGeom>
        </p:spPr>
      </p:pic>
      <p:sp>
        <p:nvSpPr>
          <p:cNvPr id="40" name="CuadroTexto 39"/>
          <p:cNvSpPr txBox="1"/>
          <p:nvPr/>
        </p:nvSpPr>
        <p:spPr>
          <a:xfrm>
            <a:off x="4755925" y="3573594"/>
            <a:ext cx="261610" cy="307777"/>
          </a:xfrm>
          <a:prstGeom prst="rect">
            <a:avLst/>
          </a:prstGeom>
          <a:noFill/>
        </p:spPr>
        <p:txBody>
          <a:bodyPr wrap="none" rtlCol="0">
            <a:spAutoFit/>
          </a:bodyPr>
          <a:lstStyle/>
          <a:p>
            <a:r>
              <a:rPr lang="es-CO" sz="1400" dirty="0" smtClean="0">
                <a:latin typeface="Century Gothic" panose="020B0502020202020204" pitchFamily="34" charset="0"/>
              </a:rPr>
              <a:t>z</a:t>
            </a:r>
            <a:endParaRPr lang="es-CO" sz="1400" dirty="0">
              <a:latin typeface="Century Gothic" panose="020B0502020202020204" pitchFamily="34" charset="0"/>
            </a:endParaRPr>
          </a:p>
        </p:txBody>
      </p:sp>
      <p:pic>
        <p:nvPicPr>
          <p:cNvPr id="45" name="Imagen 44"/>
          <p:cNvPicPr>
            <a:picLocks noChangeAspect="1"/>
          </p:cNvPicPr>
          <p:nvPr/>
        </p:nvPicPr>
        <p:blipFill rotWithShape="1">
          <a:blip r:embed="rId5"/>
          <a:srcRect l="11248" t="7258" r="8452" b="11040"/>
          <a:stretch/>
        </p:blipFill>
        <p:spPr>
          <a:xfrm>
            <a:off x="2008762" y="3568167"/>
            <a:ext cx="341224" cy="366688"/>
          </a:xfrm>
          <a:prstGeom prst="rect">
            <a:avLst/>
          </a:prstGeom>
        </p:spPr>
      </p:pic>
      <p:sp>
        <p:nvSpPr>
          <p:cNvPr id="46" name="CuadroTexto 45"/>
          <p:cNvSpPr txBox="1"/>
          <p:nvPr/>
        </p:nvSpPr>
        <p:spPr>
          <a:xfrm>
            <a:off x="2025325" y="3606773"/>
            <a:ext cx="308098" cy="307777"/>
          </a:xfrm>
          <a:prstGeom prst="rect">
            <a:avLst/>
          </a:prstGeom>
          <a:noFill/>
        </p:spPr>
        <p:txBody>
          <a:bodyPr wrap="none" rtlCol="0">
            <a:spAutoFit/>
          </a:bodyPr>
          <a:lstStyle/>
          <a:p>
            <a:r>
              <a:rPr lang="es-CO" sz="1400" dirty="0" smtClean="0">
                <a:latin typeface="Century Gothic" panose="020B0502020202020204" pitchFamily="34" charset="0"/>
              </a:rPr>
              <a:t>o</a:t>
            </a:r>
            <a:endParaRPr lang="es-CO" sz="1400" dirty="0">
              <a:latin typeface="Century Gothic" panose="020B0502020202020204" pitchFamily="34" charset="0"/>
            </a:endParaRPr>
          </a:p>
        </p:txBody>
      </p:sp>
      <p:pic>
        <p:nvPicPr>
          <p:cNvPr id="31" name="Imagen 30"/>
          <p:cNvPicPr>
            <a:picLocks noChangeAspect="1"/>
          </p:cNvPicPr>
          <p:nvPr/>
        </p:nvPicPr>
        <p:blipFill rotWithShape="1">
          <a:blip r:embed="rId5"/>
          <a:srcRect l="11248" t="7258" r="8452" b="11040"/>
          <a:stretch/>
        </p:blipFill>
        <p:spPr>
          <a:xfrm>
            <a:off x="2331475" y="3470344"/>
            <a:ext cx="341224" cy="366688"/>
          </a:xfrm>
          <a:prstGeom prst="rect">
            <a:avLst/>
          </a:prstGeom>
        </p:spPr>
      </p:pic>
      <p:sp>
        <p:nvSpPr>
          <p:cNvPr id="32" name="CuadroTexto 31"/>
          <p:cNvSpPr txBox="1"/>
          <p:nvPr/>
        </p:nvSpPr>
        <p:spPr>
          <a:xfrm>
            <a:off x="2348038" y="3508950"/>
            <a:ext cx="308098" cy="307777"/>
          </a:xfrm>
          <a:prstGeom prst="rect">
            <a:avLst/>
          </a:prstGeom>
          <a:noFill/>
        </p:spPr>
        <p:txBody>
          <a:bodyPr wrap="none" rtlCol="0">
            <a:spAutoFit/>
          </a:bodyPr>
          <a:lstStyle/>
          <a:p>
            <a:r>
              <a:rPr lang="es-CO" sz="1400" dirty="0" smtClean="0">
                <a:latin typeface="Century Gothic" panose="020B0502020202020204" pitchFamily="34" charset="0"/>
              </a:rPr>
              <a:t>e</a:t>
            </a:r>
            <a:endParaRPr lang="es-CO" sz="1400" dirty="0">
              <a:latin typeface="Century Gothic" panose="020B0502020202020204" pitchFamily="34" charset="0"/>
            </a:endParaRPr>
          </a:p>
        </p:txBody>
      </p:sp>
      <p:pic>
        <p:nvPicPr>
          <p:cNvPr id="29" name="Imagen 28"/>
          <p:cNvPicPr>
            <a:picLocks noChangeAspect="1"/>
          </p:cNvPicPr>
          <p:nvPr/>
        </p:nvPicPr>
        <p:blipFill rotWithShape="1">
          <a:blip r:embed="rId5"/>
          <a:srcRect l="11248" t="7258" r="8452" b="11040"/>
          <a:stretch/>
        </p:blipFill>
        <p:spPr>
          <a:xfrm>
            <a:off x="2318324" y="3705709"/>
            <a:ext cx="341224" cy="366688"/>
          </a:xfrm>
          <a:prstGeom prst="rect">
            <a:avLst/>
          </a:prstGeom>
        </p:spPr>
      </p:pic>
      <p:sp>
        <p:nvSpPr>
          <p:cNvPr id="30" name="CuadroTexto 29"/>
          <p:cNvSpPr txBox="1"/>
          <p:nvPr/>
        </p:nvSpPr>
        <p:spPr>
          <a:xfrm>
            <a:off x="2334887" y="3744315"/>
            <a:ext cx="308098" cy="307777"/>
          </a:xfrm>
          <a:prstGeom prst="rect">
            <a:avLst/>
          </a:prstGeom>
          <a:noFill/>
        </p:spPr>
        <p:txBody>
          <a:bodyPr wrap="none" rtlCol="0">
            <a:spAutoFit/>
          </a:bodyPr>
          <a:lstStyle/>
          <a:p>
            <a:r>
              <a:rPr lang="es-CO" sz="1400" dirty="0" smtClean="0">
                <a:latin typeface="Century Gothic" panose="020B0502020202020204" pitchFamily="34" charset="0"/>
              </a:rPr>
              <a:t>a</a:t>
            </a:r>
            <a:endParaRPr lang="es-CO" sz="1400" dirty="0">
              <a:latin typeface="Century Gothic" panose="020B0502020202020204" pitchFamily="34" charset="0"/>
            </a:endParaRPr>
          </a:p>
        </p:txBody>
      </p:sp>
      <p:pic>
        <p:nvPicPr>
          <p:cNvPr id="33" name="Imagen 32"/>
          <p:cNvPicPr>
            <a:picLocks noChangeAspect="1"/>
          </p:cNvPicPr>
          <p:nvPr/>
        </p:nvPicPr>
        <p:blipFill rotWithShape="1">
          <a:blip r:embed="rId5"/>
          <a:srcRect l="11248" t="7258" r="8452" b="11040"/>
          <a:stretch/>
        </p:blipFill>
        <p:spPr>
          <a:xfrm>
            <a:off x="2693939" y="3479448"/>
            <a:ext cx="341224" cy="366688"/>
          </a:xfrm>
          <a:prstGeom prst="rect">
            <a:avLst/>
          </a:prstGeom>
        </p:spPr>
      </p:pic>
      <p:sp>
        <p:nvSpPr>
          <p:cNvPr id="34" name="CuadroTexto 33"/>
          <p:cNvSpPr txBox="1"/>
          <p:nvPr/>
        </p:nvSpPr>
        <p:spPr>
          <a:xfrm>
            <a:off x="2710502" y="3518054"/>
            <a:ext cx="293670" cy="307777"/>
          </a:xfrm>
          <a:prstGeom prst="rect">
            <a:avLst/>
          </a:prstGeom>
          <a:noFill/>
        </p:spPr>
        <p:txBody>
          <a:bodyPr wrap="none" rtlCol="0">
            <a:spAutoFit/>
          </a:bodyPr>
          <a:lstStyle/>
          <a:p>
            <a:r>
              <a:rPr lang="es-CO" sz="1400" dirty="0">
                <a:latin typeface="Century Gothic" panose="020B0502020202020204" pitchFamily="34" charset="0"/>
              </a:rPr>
              <a:t>u</a:t>
            </a:r>
          </a:p>
        </p:txBody>
      </p:sp>
      <p:pic>
        <p:nvPicPr>
          <p:cNvPr id="35" name="Imagen 34"/>
          <p:cNvPicPr>
            <a:picLocks noChangeAspect="1"/>
          </p:cNvPicPr>
          <p:nvPr/>
        </p:nvPicPr>
        <p:blipFill rotWithShape="1">
          <a:blip r:embed="rId5"/>
          <a:srcRect l="11248" t="7258" r="8452" b="11040"/>
          <a:stretch/>
        </p:blipFill>
        <p:spPr>
          <a:xfrm>
            <a:off x="2962623" y="3649267"/>
            <a:ext cx="341224" cy="366688"/>
          </a:xfrm>
          <a:prstGeom prst="rect">
            <a:avLst/>
          </a:prstGeom>
        </p:spPr>
      </p:pic>
      <p:sp>
        <p:nvSpPr>
          <p:cNvPr id="36" name="CuadroTexto 35"/>
          <p:cNvSpPr txBox="1"/>
          <p:nvPr/>
        </p:nvSpPr>
        <p:spPr>
          <a:xfrm>
            <a:off x="3018938" y="3750149"/>
            <a:ext cx="219932" cy="307777"/>
          </a:xfrm>
          <a:prstGeom prst="rect">
            <a:avLst/>
          </a:prstGeom>
          <a:noFill/>
        </p:spPr>
        <p:txBody>
          <a:bodyPr wrap="none" rtlCol="0">
            <a:spAutoFit/>
          </a:bodyPr>
          <a:lstStyle/>
          <a:p>
            <a:r>
              <a:rPr lang="es-CO" sz="1400" dirty="0" smtClean="0">
                <a:latin typeface="Century Gothic" panose="020B0502020202020204" pitchFamily="34" charset="0"/>
              </a:rPr>
              <a:t>i</a:t>
            </a:r>
            <a:endParaRPr lang="es-CO" sz="1400" dirty="0">
              <a:latin typeface="Century Gothic" panose="020B0502020202020204" pitchFamily="34" charset="0"/>
            </a:endParaRPr>
          </a:p>
        </p:txBody>
      </p:sp>
      <p:sp>
        <p:nvSpPr>
          <p:cNvPr id="54" name="CuadroTexto 53"/>
          <p:cNvSpPr txBox="1"/>
          <p:nvPr/>
        </p:nvSpPr>
        <p:spPr>
          <a:xfrm>
            <a:off x="162092" y="1494135"/>
            <a:ext cx="5895075" cy="307777"/>
          </a:xfrm>
          <a:prstGeom prst="rect">
            <a:avLst/>
          </a:prstGeom>
          <a:noFill/>
        </p:spPr>
        <p:txBody>
          <a:bodyPr wrap="none" rtlCol="0">
            <a:spAutoFit/>
          </a:bodyPr>
          <a:lstStyle/>
          <a:p>
            <a:r>
              <a:rPr lang="es-CO" sz="1400" dirty="0" smtClean="0"/>
              <a:t>Pronuncia el nombre de cada letra. Luego, arrástrala hasta donde corresponde.</a:t>
            </a:r>
            <a:endParaRPr lang="es-CO" sz="1400" dirty="0"/>
          </a:p>
        </p:txBody>
      </p:sp>
    </p:spTree>
    <p:extLst>
      <p:ext uri="{BB962C8B-B14F-4D97-AF65-F5344CB8AC3E}">
        <p14:creationId xmlns:p14="http://schemas.microsoft.com/office/powerpoint/2010/main" val="41207702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6/10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68" name="Rectángulo redondeado 67"/>
          <p:cNvSpPr/>
          <p:nvPr/>
        </p:nvSpPr>
        <p:spPr>
          <a:xfrm>
            <a:off x="575731"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ho</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089419"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ria</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611574"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za</a:t>
            </a:r>
            <a:endParaRPr lang="es-CO" sz="1200" b="1" dirty="0">
              <a:solidFill>
                <a:schemeClr val="tx1"/>
              </a:solidFill>
              <a:latin typeface="Century Gothic" panose="020B0502020202020204" pitchFamily="34" charset="0"/>
            </a:endParaRPr>
          </a:p>
        </p:txBody>
      </p:sp>
      <p:sp>
        <p:nvSpPr>
          <p:cNvPr id="22" name="Rectángulo redondeado 21"/>
          <p:cNvSpPr/>
          <p:nvPr/>
        </p:nvSpPr>
        <p:spPr>
          <a:xfrm>
            <a:off x="2133729" y="2743142"/>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na</a:t>
            </a:r>
            <a:endParaRPr lang="es-CO" sz="1200" b="1" dirty="0">
              <a:solidFill>
                <a:schemeClr val="tx1"/>
              </a:solidFill>
              <a:latin typeface="Century Gothic" panose="020B0502020202020204" pitchFamily="34" charset="0"/>
            </a:endParaRPr>
          </a:p>
        </p:txBody>
      </p:sp>
      <p:pic>
        <p:nvPicPr>
          <p:cNvPr id="12" name="Imagen 11"/>
          <p:cNvPicPr>
            <a:picLocks noChangeAspect="1"/>
          </p:cNvPicPr>
          <p:nvPr/>
        </p:nvPicPr>
        <p:blipFill rotWithShape="1">
          <a:blip r:embed="rId3"/>
          <a:srcRect l="3581" t="17055" r="3581" b="30523"/>
          <a:stretch/>
        </p:blipFill>
        <p:spPr>
          <a:xfrm rot="21002272">
            <a:off x="2196409" y="2091520"/>
            <a:ext cx="2757286" cy="1484241"/>
          </a:xfrm>
          <a:prstGeom prst="rect">
            <a:avLst/>
          </a:prstGeom>
        </p:spPr>
      </p:pic>
      <p:sp>
        <p:nvSpPr>
          <p:cNvPr id="24" name="CuadroTexto 23"/>
          <p:cNvSpPr txBox="1"/>
          <p:nvPr/>
        </p:nvSpPr>
        <p:spPr>
          <a:xfrm>
            <a:off x="7348709" y="1302660"/>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en el botón se revela el nombre del vegetal.</a:t>
            </a:r>
          </a:p>
        </p:txBody>
      </p:sp>
      <p:sp>
        <p:nvSpPr>
          <p:cNvPr id="25" name="Rectángulo redondeado 24"/>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smtClean="0">
                <a:solidFill>
                  <a:schemeClr val="tx1"/>
                </a:solidFill>
                <a:latin typeface="Century Gothic" panose="020B0502020202020204" pitchFamily="34" charset="0"/>
              </a:rPr>
              <a:t>zanahoria</a:t>
            </a:r>
            <a:endParaRPr lang="es-CO" sz="2000" b="1" dirty="0">
              <a:solidFill>
                <a:schemeClr val="tx1"/>
              </a:solidFill>
              <a:latin typeface="Century Gothic" panose="020B0502020202020204" pitchFamily="34" charset="0"/>
            </a:endParaRPr>
          </a:p>
        </p:txBody>
      </p:sp>
      <p:sp>
        <p:nvSpPr>
          <p:cNvPr id="26" name="CuadroTexto 25"/>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15848943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7/10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IL_L_G01_U02_L02_03_09_04 Pepino.</a:t>
            </a:r>
            <a:endParaRPr lang="es-CO" sz="1000" dirty="0" smtClean="0">
              <a:latin typeface="Arial" panose="020B0604020202020204" pitchFamily="34" charset="0"/>
              <a:cs typeface="Arial" panose="020B0604020202020204" pitchFamily="34" charset="0"/>
            </a:endParaRPr>
          </a:p>
        </p:txBody>
      </p:sp>
      <p:sp>
        <p:nvSpPr>
          <p:cNvPr id="68" name="Rectángulo redondeado 67"/>
          <p:cNvSpPr/>
          <p:nvPr/>
        </p:nvSpPr>
        <p:spPr>
          <a:xfrm>
            <a:off x="63500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pe</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148688"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no</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670843"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pi</a:t>
            </a:r>
            <a:endParaRPr lang="es-CO" sz="1200" b="1" dirty="0">
              <a:solidFill>
                <a:schemeClr val="tx1"/>
              </a:solidFill>
              <a:latin typeface="Century Gothic" panose="020B0502020202020204" pitchFamily="34" charset="0"/>
            </a:endParaRPr>
          </a:p>
        </p:txBody>
      </p:sp>
      <p:sp>
        <p:nvSpPr>
          <p:cNvPr id="72" name="Rectángulo redondeado 71"/>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rgbClr val="7030A0"/>
                </a:solidFill>
                <a:latin typeface="Century Gothic" panose="020B0502020202020204" pitchFamily="34" charset="0"/>
              </a:rPr>
              <a:t>?</a:t>
            </a:r>
          </a:p>
        </p:txBody>
      </p:sp>
      <p:sp>
        <p:nvSpPr>
          <p:cNvPr id="67" name="CuadroTexto 66"/>
          <p:cNvSpPr txBox="1"/>
          <p:nvPr/>
        </p:nvSpPr>
        <p:spPr>
          <a:xfrm>
            <a:off x="1980078" y="389489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IL_L_G01_U02_L02_03_09_04</a:t>
            </a:r>
            <a:endParaRPr lang="es-CO" sz="1200" dirty="0">
              <a:solidFill>
                <a:srgbClr val="FF0000"/>
              </a:solidFill>
            </a:endParaRPr>
          </a:p>
        </p:txBody>
      </p:sp>
      <p:pic>
        <p:nvPicPr>
          <p:cNvPr id="1126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67821" t="30768" b="35000"/>
          <a:stretch/>
        </p:blipFill>
        <p:spPr bwMode="auto">
          <a:xfrm rot="1121585" flipH="1">
            <a:off x="2678852" y="1751834"/>
            <a:ext cx="1598384" cy="2244869"/>
          </a:xfrm>
          <a:prstGeom prst="rect">
            <a:avLst/>
          </a:prstGeom>
          <a:noFill/>
          <a:extLst>
            <a:ext uri="{909E8E84-426E-40DD-AFC4-6F175D3DCCD1}">
              <a14:hiddenFill xmlns:a14="http://schemas.microsoft.com/office/drawing/2010/main">
                <a:solidFill>
                  <a:srgbClr val="FFFFFF"/>
                </a:solidFill>
              </a14:hiddenFill>
            </a:ext>
          </a:extLst>
        </p:spPr>
      </p:pic>
      <p:sp>
        <p:nvSpPr>
          <p:cNvPr id="22" name="CuadroTexto 21"/>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946922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8/10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68" name="Rectángulo redondeado 67"/>
          <p:cNvSpPr/>
          <p:nvPr/>
        </p:nvSpPr>
        <p:spPr>
          <a:xfrm>
            <a:off x="63500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pe</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148688"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no</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670843"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pi</a:t>
            </a:r>
            <a:endParaRPr lang="es-CO" sz="1200" b="1" dirty="0">
              <a:solidFill>
                <a:schemeClr val="tx1"/>
              </a:solidFill>
              <a:latin typeface="Century Gothic" panose="020B0502020202020204" pitchFamily="34" charset="0"/>
            </a:endParaRPr>
          </a:p>
        </p:txBody>
      </p:sp>
      <p:pic>
        <p:nvPicPr>
          <p:cNvPr id="11266" name="Picture 2" descr="Assorted common produce stand or grocery store vegetables.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67821" t="30768" b="35000"/>
          <a:stretch/>
        </p:blipFill>
        <p:spPr bwMode="auto">
          <a:xfrm rot="1121585" flipH="1">
            <a:off x="2678852" y="1751834"/>
            <a:ext cx="1598384" cy="2244869"/>
          </a:xfrm>
          <a:prstGeom prst="rect">
            <a:avLst/>
          </a:prstGeom>
          <a:noFill/>
          <a:extLst>
            <a:ext uri="{909E8E84-426E-40DD-AFC4-6F175D3DCCD1}">
              <a14:hiddenFill xmlns:a14="http://schemas.microsoft.com/office/drawing/2010/main">
                <a:solidFill>
                  <a:srgbClr val="FFFFFF"/>
                </a:solidFill>
              </a14:hiddenFill>
            </a:ext>
          </a:extLst>
        </p:spPr>
      </p:pic>
      <p:sp>
        <p:nvSpPr>
          <p:cNvPr id="22" name="CuadroTexto 21"/>
          <p:cNvSpPr txBox="1"/>
          <p:nvPr/>
        </p:nvSpPr>
        <p:spPr>
          <a:xfrm>
            <a:off x="7348709" y="1302660"/>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en el botón se revela el nombre del vegetal.</a:t>
            </a:r>
          </a:p>
        </p:txBody>
      </p:sp>
      <p:sp>
        <p:nvSpPr>
          <p:cNvPr id="24" name="Rectángulo redondeado 23"/>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smtClean="0">
                <a:solidFill>
                  <a:schemeClr val="tx1"/>
                </a:solidFill>
                <a:latin typeface="Century Gothic" panose="020B0502020202020204" pitchFamily="34" charset="0"/>
              </a:rPr>
              <a:t>pepino</a:t>
            </a:r>
            <a:endParaRPr lang="es-CO" sz="2000" b="1" dirty="0">
              <a:solidFill>
                <a:schemeClr val="tx1"/>
              </a:solidFill>
              <a:latin typeface="Century Gothic" panose="020B0502020202020204" pitchFamily="34" charset="0"/>
            </a:endParaRPr>
          </a:p>
        </p:txBody>
      </p:sp>
      <p:sp>
        <p:nvSpPr>
          <p:cNvPr id="25" name="CuadroTexto 24"/>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23855627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48282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9/10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IL_L_G01_U02_L02_03_09_05 Pimentón.</a:t>
            </a:r>
            <a:endParaRPr lang="es-CO" sz="1000" dirty="0" smtClean="0">
              <a:latin typeface="Arial" panose="020B0604020202020204" pitchFamily="34" charset="0"/>
              <a:cs typeface="Arial" panose="020B0604020202020204" pitchFamily="34" charset="0"/>
            </a:endParaRPr>
          </a:p>
        </p:txBody>
      </p:sp>
      <p:sp>
        <p:nvSpPr>
          <p:cNvPr id="68" name="Rectángulo redondeado 67"/>
          <p:cNvSpPr/>
          <p:nvPr/>
        </p:nvSpPr>
        <p:spPr>
          <a:xfrm>
            <a:off x="63500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tón</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148688" y="2740626"/>
            <a:ext cx="592592"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men</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76841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pi</a:t>
            </a:r>
            <a:endParaRPr lang="es-CO" sz="1200" b="1" dirty="0">
              <a:solidFill>
                <a:schemeClr val="tx1"/>
              </a:solidFill>
              <a:latin typeface="Century Gothic" panose="020B0502020202020204" pitchFamily="34" charset="0"/>
            </a:endParaRPr>
          </a:p>
        </p:txBody>
      </p:sp>
      <p:sp>
        <p:nvSpPr>
          <p:cNvPr id="72" name="Rectángulo redondeado 71"/>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a:solidFill>
                  <a:srgbClr val="7030A0"/>
                </a:solidFill>
                <a:latin typeface="Century Gothic" panose="020B0502020202020204" pitchFamily="34" charset="0"/>
              </a:rPr>
              <a:t>?</a:t>
            </a:r>
          </a:p>
        </p:txBody>
      </p:sp>
      <p:pic>
        <p:nvPicPr>
          <p:cNvPr id="10242" name="Picture 2" descr="Vegetables and fruits. Green, vegetarian and healthy food. Apple, watermelon, blueberry, blackberry, kale, red hot pepper; sweet pepper; beetroot; celery; spinach.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55827" t="63476" r="29951" b="9276"/>
          <a:stretch/>
        </p:blipFill>
        <p:spPr bwMode="auto">
          <a:xfrm>
            <a:off x="2421847" y="1678590"/>
            <a:ext cx="2179257" cy="2525704"/>
          </a:xfrm>
          <a:prstGeom prst="rect">
            <a:avLst/>
          </a:prstGeom>
          <a:noFill/>
          <a:extLst>
            <a:ext uri="{909E8E84-426E-40DD-AFC4-6F175D3DCCD1}">
              <a14:hiddenFill xmlns:a14="http://schemas.microsoft.com/office/drawing/2010/main">
                <a:solidFill>
                  <a:srgbClr val="FFFFFF"/>
                </a:solidFill>
              </a14:hiddenFill>
            </a:ext>
          </a:extLst>
        </p:spPr>
      </p:pic>
      <p:sp>
        <p:nvSpPr>
          <p:cNvPr id="67" name="CuadroTexto 66"/>
          <p:cNvSpPr txBox="1"/>
          <p:nvPr/>
        </p:nvSpPr>
        <p:spPr>
          <a:xfrm>
            <a:off x="1980078" y="389489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IL_L_G01_U02_L02_03_09_05</a:t>
            </a:r>
            <a:endParaRPr lang="es-CO" sz="1200" dirty="0">
              <a:solidFill>
                <a:srgbClr val="FF0000"/>
              </a:solidFill>
            </a:endParaRPr>
          </a:p>
        </p:txBody>
      </p:sp>
      <p:sp>
        <p:nvSpPr>
          <p:cNvPr id="22" name="CuadroTexto 21"/>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20554693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1425" y="609598"/>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567784"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10/10</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51515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a:t>¿Qué es esto?</a:t>
            </a:r>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68" name="Rectángulo redondeado 67"/>
          <p:cNvSpPr/>
          <p:nvPr/>
        </p:nvSpPr>
        <p:spPr>
          <a:xfrm>
            <a:off x="63500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tón</a:t>
            </a:r>
            <a:endParaRPr lang="es-CO" sz="1200" b="1" dirty="0">
              <a:solidFill>
                <a:schemeClr val="tx1"/>
              </a:solidFill>
              <a:latin typeface="Century Gothic" panose="020B0502020202020204" pitchFamily="34" charset="0"/>
            </a:endParaRPr>
          </a:p>
        </p:txBody>
      </p:sp>
      <p:sp>
        <p:nvSpPr>
          <p:cNvPr id="69" name="Rectángulo redondeado 68"/>
          <p:cNvSpPr/>
          <p:nvPr/>
        </p:nvSpPr>
        <p:spPr>
          <a:xfrm>
            <a:off x="1148688" y="2740626"/>
            <a:ext cx="592592"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men</a:t>
            </a:r>
            <a:endParaRPr lang="es-CO" sz="1200" b="1" dirty="0">
              <a:solidFill>
                <a:schemeClr val="tx1"/>
              </a:solidFill>
              <a:latin typeface="Century Gothic" panose="020B0502020202020204" pitchFamily="34" charset="0"/>
            </a:endParaRPr>
          </a:p>
        </p:txBody>
      </p:sp>
      <p:sp>
        <p:nvSpPr>
          <p:cNvPr id="70" name="Rectángulo redondeado 69"/>
          <p:cNvSpPr/>
          <p:nvPr/>
        </p:nvSpPr>
        <p:spPr>
          <a:xfrm>
            <a:off x="1768410" y="2740626"/>
            <a:ext cx="492705"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dirty="0" smtClean="0">
                <a:solidFill>
                  <a:schemeClr val="tx1"/>
                </a:solidFill>
                <a:latin typeface="Century Gothic" panose="020B0502020202020204" pitchFamily="34" charset="0"/>
              </a:rPr>
              <a:t>pi</a:t>
            </a:r>
            <a:endParaRPr lang="es-CO" sz="1200" b="1" dirty="0">
              <a:solidFill>
                <a:schemeClr val="tx1"/>
              </a:solidFill>
              <a:latin typeface="Century Gothic" panose="020B0502020202020204" pitchFamily="34" charset="0"/>
            </a:endParaRPr>
          </a:p>
        </p:txBody>
      </p:sp>
      <p:pic>
        <p:nvPicPr>
          <p:cNvPr id="10242" name="Picture 2" descr="Vegetables and fruits. Green, vegetarian and healthy food. Apple, watermelon, blueberry, blackberry, kale, red hot pepper; sweet pepper; beetroot; celery; spinach.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55827" t="63476" r="29951" b="9276"/>
          <a:stretch/>
        </p:blipFill>
        <p:spPr bwMode="auto">
          <a:xfrm>
            <a:off x="2421847" y="1678590"/>
            <a:ext cx="2179257" cy="2525704"/>
          </a:xfrm>
          <a:prstGeom prst="rect">
            <a:avLst/>
          </a:prstGeom>
          <a:noFill/>
          <a:extLst>
            <a:ext uri="{909E8E84-426E-40DD-AFC4-6F175D3DCCD1}">
              <a14:hiddenFill xmlns:a14="http://schemas.microsoft.com/office/drawing/2010/main">
                <a:solidFill>
                  <a:srgbClr val="FFFFFF"/>
                </a:solidFill>
              </a14:hiddenFill>
            </a:ext>
          </a:extLst>
        </p:spPr>
      </p:pic>
      <p:sp>
        <p:nvSpPr>
          <p:cNvPr id="22" name="CuadroTexto 21"/>
          <p:cNvSpPr txBox="1"/>
          <p:nvPr/>
        </p:nvSpPr>
        <p:spPr>
          <a:xfrm>
            <a:off x="7348709" y="1302660"/>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en el botón se revela el nombre del vegetal.</a:t>
            </a:r>
          </a:p>
        </p:txBody>
      </p:sp>
      <p:sp>
        <p:nvSpPr>
          <p:cNvPr id="24" name="Rectángulo redondeado 23"/>
          <p:cNvSpPr/>
          <p:nvPr/>
        </p:nvSpPr>
        <p:spPr>
          <a:xfrm>
            <a:off x="5149416" y="2740626"/>
            <a:ext cx="1648224" cy="338667"/>
          </a:xfrm>
          <a:prstGeom prst="roundRect">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smtClean="0">
                <a:solidFill>
                  <a:schemeClr val="tx1"/>
                </a:solidFill>
                <a:latin typeface="Century Gothic" panose="020B0502020202020204" pitchFamily="34" charset="0"/>
              </a:rPr>
              <a:t>pimentón</a:t>
            </a:r>
            <a:endParaRPr lang="es-CO" sz="2000" b="1" dirty="0">
              <a:solidFill>
                <a:schemeClr val="tx1"/>
              </a:solidFill>
              <a:latin typeface="Century Gothic" panose="020B0502020202020204" pitchFamily="34" charset="0"/>
            </a:endParaRPr>
          </a:p>
        </p:txBody>
      </p:sp>
      <p:sp>
        <p:nvSpPr>
          <p:cNvPr id="25" name="CuadroTexto 24"/>
          <p:cNvSpPr txBox="1"/>
          <p:nvPr/>
        </p:nvSpPr>
        <p:spPr>
          <a:xfrm>
            <a:off x="162092" y="1494135"/>
            <a:ext cx="4557081" cy="307777"/>
          </a:xfrm>
          <a:prstGeom prst="rect">
            <a:avLst/>
          </a:prstGeom>
          <a:noFill/>
        </p:spPr>
        <p:txBody>
          <a:bodyPr wrap="none" rtlCol="0">
            <a:spAutoFit/>
          </a:bodyPr>
          <a:lstStyle/>
          <a:p>
            <a:r>
              <a:rPr lang="es-CO" sz="1400" dirty="0" smtClean="0"/>
              <a:t>Ordena las combinaciones y descubre el nombre del vegetal</a:t>
            </a:r>
            <a:endParaRPr lang="es-CO" sz="1400" dirty="0"/>
          </a:p>
        </p:txBody>
      </p:sp>
    </p:spTree>
    <p:extLst>
      <p:ext uri="{BB962C8B-B14F-4D97-AF65-F5344CB8AC3E}">
        <p14:creationId xmlns:p14="http://schemas.microsoft.com/office/powerpoint/2010/main" val="31412233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stretch>
            <a:fillRect/>
          </a:stretch>
        </p:blipFill>
        <p:spPr>
          <a:xfrm>
            <a:off x="24777" y="609628"/>
            <a:ext cx="7247619" cy="4085714"/>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019579"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 en una oración</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30162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de plantilla: arrastrar.</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una oración con espacios para completar (3). En la parte de abajo, se ubican seis recuadros con las combinaciones necesarias para completar la oración por arrastre.</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Se pueden arrastrar todas las combinaciones pero el mecanismo de comprobación solo aprueba las correctas:</a:t>
            </a:r>
          </a:p>
          <a:p>
            <a:r>
              <a:rPr lang="es-CO" sz="1000" dirty="0" smtClean="0">
                <a:solidFill>
                  <a:srgbClr val="FF0000"/>
                </a:solidFill>
                <a:latin typeface="Arial" panose="020B0604020202020204" pitchFamily="34" charset="0"/>
                <a:cs typeface="Arial" panose="020B0604020202020204" pitchFamily="34" charset="0"/>
              </a:rPr>
              <a:t>ti</a:t>
            </a:r>
          </a:p>
          <a:p>
            <a:r>
              <a:rPr lang="es-CO" sz="1000" dirty="0" smtClean="0">
                <a:solidFill>
                  <a:srgbClr val="FF0000"/>
                </a:solidFill>
                <a:latin typeface="Arial" panose="020B0604020202020204" pitchFamily="34" charset="0"/>
                <a:cs typeface="Arial" panose="020B0604020202020204" pitchFamily="34" charset="0"/>
              </a:rPr>
              <a:t>To</a:t>
            </a:r>
          </a:p>
          <a:p>
            <a:r>
              <a:rPr lang="es-CO" sz="1000" dirty="0" smtClean="0">
                <a:solidFill>
                  <a:srgbClr val="FF0000"/>
                </a:solidFill>
                <a:latin typeface="Arial" panose="020B0604020202020204" pitchFamily="34" charset="0"/>
                <a:cs typeface="Arial" panose="020B0604020202020204" pitchFamily="34" charset="0"/>
              </a:rPr>
              <a:t>do</a:t>
            </a:r>
          </a:p>
        </p:txBody>
      </p:sp>
      <p:sp>
        <p:nvSpPr>
          <p:cNvPr id="23" name="CuadroTexto 22"/>
          <p:cNvSpPr txBox="1"/>
          <p:nvPr/>
        </p:nvSpPr>
        <p:spPr>
          <a:xfrm>
            <a:off x="162092" y="1494135"/>
            <a:ext cx="3788409" cy="307777"/>
          </a:xfrm>
          <a:prstGeom prst="rect">
            <a:avLst/>
          </a:prstGeom>
          <a:noFill/>
        </p:spPr>
        <p:txBody>
          <a:bodyPr wrap="none" rtlCol="0">
            <a:spAutoFit/>
          </a:bodyPr>
          <a:lstStyle/>
          <a:p>
            <a:r>
              <a:rPr lang="es-CO" sz="1400" dirty="0" smtClean="0"/>
              <a:t>Arrastra las combinaciones y completa la oración.</a:t>
            </a:r>
            <a:endParaRPr lang="es-CO" sz="1400" dirty="0"/>
          </a:p>
        </p:txBody>
      </p:sp>
      <p:sp>
        <p:nvSpPr>
          <p:cNvPr id="13" name="Rectángulo 12"/>
          <p:cNvSpPr/>
          <p:nvPr/>
        </p:nvSpPr>
        <p:spPr>
          <a:xfrm>
            <a:off x="499534" y="1726207"/>
            <a:ext cx="6298106" cy="1261884"/>
          </a:xfrm>
          <a:prstGeom prst="rect">
            <a:avLst/>
          </a:prstGeom>
          <a:noFill/>
        </p:spPr>
        <p:txBody>
          <a:bodyPr wrap="square" lIns="91440" tIns="45720" rIns="91440" bIns="45720">
            <a:spAutoFit/>
          </a:bodyPr>
          <a:lstStyle/>
          <a:p>
            <a:pPr algn="ctr"/>
            <a:r>
              <a:rPr lang="es-ES" sz="3800" dirty="0" smtClean="0">
                <a:ln w="0"/>
                <a:solidFill>
                  <a:schemeClr val="accent1"/>
                </a:solidFill>
                <a:effectLst>
                  <a:outerShdw blurRad="38100" dist="25400" dir="5400000" algn="ctr" rotWithShape="0">
                    <a:srgbClr val="6E747A">
                      <a:alpha val="43000"/>
                    </a:srgbClr>
                  </a:outerShdw>
                </a:effectLst>
                <a:latin typeface="Century Gothic" panose="020B0502020202020204" pitchFamily="34" charset="0"/>
              </a:rPr>
              <a:t>Ir a la ___enda de Don ___más es muy diverti___.</a:t>
            </a:r>
            <a:endParaRPr lang="es-ES" sz="3800" b="0" cap="none" spc="0" dirty="0">
              <a:ln w="0"/>
              <a:solidFill>
                <a:schemeClr val="accent1"/>
              </a:solidFill>
              <a:effectLst>
                <a:outerShdw blurRad="38100" dist="25400" dir="5400000" algn="ctr" rotWithShape="0">
                  <a:srgbClr val="6E747A">
                    <a:alpha val="43000"/>
                  </a:srgbClr>
                </a:outerShdw>
              </a:effectLst>
              <a:latin typeface="Century Gothic" panose="020B0502020202020204" pitchFamily="34" charset="0"/>
            </a:endParaRPr>
          </a:p>
        </p:txBody>
      </p:sp>
      <p:sp>
        <p:nvSpPr>
          <p:cNvPr id="14" name="Rectángulo 13"/>
          <p:cNvSpPr/>
          <p:nvPr/>
        </p:nvSpPr>
        <p:spPr>
          <a:xfrm>
            <a:off x="2219772" y="3031207"/>
            <a:ext cx="68429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tu</a:t>
            </a:r>
            <a:endParaRPr lang="es-CO" sz="3600" dirty="0">
              <a:solidFill>
                <a:srgbClr val="0070C0"/>
              </a:solidFill>
              <a:latin typeface="Century Gothic" panose="020B0502020202020204" pitchFamily="34" charset="0"/>
            </a:endParaRPr>
          </a:p>
        </p:txBody>
      </p:sp>
      <p:sp>
        <p:nvSpPr>
          <p:cNvPr id="40" name="Rectángulo 39"/>
          <p:cNvSpPr/>
          <p:nvPr/>
        </p:nvSpPr>
        <p:spPr>
          <a:xfrm>
            <a:off x="1372001" y="3611469"/>
            <a:ext cx="68429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ti</a:t>
            </a:r>
            <a:endParaRPr lang="es-CO" sz="3600" dirty="0">
              <a:solidFill>
                <a:srgbClr val="0070C0"/>
              </a:solidFill>
              <a:latin typeface="Century Gothic" panose="020B0502020202020204" pitchFamily="34" charset="0"/>
            </a:endParaRPr>
          </a:p>
        </p:txBody>
      </p:sp>
      <p:sp>
        <p:nvSpPr>
          <p:cNvPr id="44" name="Rectángulo 43"/>
          <p:cNvSpPr/>
          <p:nvPr/>
        </p:nvSpPr>
        <p:spPr>
          <a:xfrm>
            <a:off x="3912628" y="3031207"/>
            <a:ext cx="84508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do</a:t>
            </a:r>
            <a:endParaRPr lang="es-CO" sz="3600" dirty="0">
              <a:solidFill>
                <a:srgbClr val="0070C0"/>
              </a:solidFill>
              <a:latin typeface="Century Gothic" panose="020B0502020202020204" pitchFamily="34" charset="0"/>
            </a:endParaRPr>
          </a:p>
        </p:txBody>
      </p:sp>
      <p:sp>
        <p:nvSpPr>
          <p:cNvPr id="45" name="Rectángulo 44"/>
          <p:cNvSpPr/>
          <p:nvPr/>
        </p:nvSpPr>
        <p:spPr>
          <a:xfrm>
            <a:off x="3064857" y="3611469"/>
            <a:ext cx="847771"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de</a:t>
            </a:r>
            <a:endParaRPr lang="es-CO" sz="3600" dirty="0">
              <a:solidFill>
                <a:srgbClr val="0070C0"/>
              </a:solidFill>
              <a:latin typeface="Century Gothic" panose="020B0502020202020204" pitchFamily="34" charset="0"/>
            </a:endParaRPr>
          </a:p>
        </p:txBody>
      </p:sp>
      <p:sp>
        <p:nvSpPr>
          <p:cNvPr id="46" name="Rectángulo 45"/>
          <p:cNvSpPr/>
          <p:nvPr/>
        </p:nvSpPr>
        <p:spPr>
          <a:xfrm>
            <a:off x="5605484" y="3031207"/>
            <a:ext cx="68429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la</a:t>
            </a:r>
            <a:endParaRPr lang="es-CO" sz="3600" dirty="0">
              <a:solidFill>
                <a:srgbClr val="0070C0"/>
              </a:solidFill>
              <a:latin typeface="Century Gothic" panose="020B0502020202020204" pitchFamily="34" charset="0"/>
            </a:endParaRPr>
          </a:p>
        </p:txBody>
      </p:sp>
      <p:sp>
        <p:nvSpPr>
          <p:cNvPr id="48" name="Rectángulo 47"/>
          <p:cNvSpPr/>
          <p:nvPr/>
        </p:nvSpPr>
        <p:spPr>
          <a:xfrm>
            <a:off x="4757713" y="3611469"/>
            <a:ext cx="68429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To</a:t>
            </a:r>
            <a:endParaRPr lang="es-CO" sz="3600" dirty="0">
              <a:solidFill>
                <a:srgbClr val="0070C0"/>
              </a:solidFill>
              <a:latin typeface="Century Gothic" panose="020B0502020202020204" pitchFamily="34" charset="0"/>
            </a:endParaRPr>
          </a:p>
        </p:txBody>
      </p:sp>
    </p:spTree>
    <p:extLst>
      <p:ext uri="{BB962C8B-B14F-4D97-AF65-F5344CB8AC3E}">
        <p14:creationId xmlns:p14="http://schemas.microsoft.com/office/powerpoint/2010/main" val="31849788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019579"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consonante – vocal en una oración</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47" name="CuadroTexto 46"/>
          <p:cNvSpPr txBox="1"/>
          <p:nvPr/>
        </p:nvSpPr>
        <p:spPr>
          <a:xfrm>
            <a:off x="7348709" y="1289061"/>
            <a:ext cx="1752958" cy="30162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de plantilla: arrastrar.</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una oración con espacios para completar (3). En la parte de abajo, se ubican seis recuadros con las combinaciones necesarias para completar la oración por arrastre.</a:t>
            </a: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Se pueden arrastrar todas las combinaciones pero el mecanismo de comprobación solo aprueba las correctas</a:t>
            </a:r>
            <a:r>
              <a:rPr lang="es-CO" sz="1000" dirty="0" smtClean="0">
                <a:latin typeface="Arial" panose="020B0604020202020204" pitchFamily="34" charset="0"/>
                <a:cs typeface="Arial" panose="020B0604020202020204" pitchFamily="34" charset="0"/>
              </a:rPr>
              <a:t>:</a:t>
            </a:r>
          </a:p>
          <a:p>
            <a:r>
              <a:rPr lang="es-CO" sz="1000" dirty="0" smtClean="0">
                <a:solidFill>
                  <a:srgbClr val="FF0000"/>
                </a:solidFill>
                <a:latin typeface="Arial" panose="020B0604020202020204" pitchFamily="34" charset="0"/>
                <a:cs typeface="Arial" panose="020B0604020202020204" pitchFamily="34" charset="0"/>
              </a:rPr>
              <a:t>ta</a:t>
            </a:r>
          </a:p>
          <a:p>
            <a:r>
              <a:rPr lang="es-CO" sz="1000" dirty="0" smtClean="0">
                <a:solidFill>
                  <a:srgbClr val="FF0000"/>
                </a:solidFill>
                <a:latin typeface="Arial" panose="020B0604020202020204" pitchFamily="34" charset="0"/>
                <a:cs typeface="Arial" panose="020B0604020202020204" pitchFamily="34" charset="0"/>
              </a:rPr>
              <a:t>yu</a:t>
            </a:r>
          </a:p>
          <a:p>
            <a:r>
              <a:rPr lang="es-CO" sz="1000" dirty="0" smtClean="0">
                <a:solidFill>
                  <a:srgbClr val="FF0000"/>
                </a:solidFill>
                <a:latin typeface="Arial" panose="020B0604020202020204" pitchFamily="34" charset="0"/>
                <a:cs typeface="Arial" panose="020B0604020202020204" pitchFamily="34" charset="0"/>
              </a:rPr>
              <a:t>pa</a:t>
            </a:r>
          </a:p>
        </p:txBody>
      </p:sp>
      <p:sp>
        <p:nvSpPr>
          <p:cNvPr id="23" name="CuadroTexto 22"/>
          <p:cNvSpPr txBox="1"/>
          <p:nvPr/>
        </p:nvSpPr>
        <p:spPr>
          <a:xfrm>
            <a:off x="162092" y="1494135"/>
            <a:ext cx="3788409" cy="307777"/>
          </a:xfrm>
          <a:prstGeom prst="rect">
            <a:avLst/>
          </a:prstGeom>
          <a:noFill/>
        </p:spPr>
        <p:txBody>
          <a:bodyPr wrap="none" rtlCol="0">
            <a:spAutoFit/>
          </a:bodyPr>
          <a:lstStyle/>
          <a:p>
            <a:r>
              <a:rPr lang="es-CO" sz="1400" dirty="0" smtClean="0"/>
              <a:t>Arrastra las combinaciones y completa la oración.</a:t>
            </a:r>
            <a:endParaRPr lang="es-CO" sz="1400" dirty="0"/>
          </a:p>
        </p:txBody>
      </p:sp>
      <p:sp>
        <p:nvSpPr>
          <p:cNvPr id="13" name="Rectángulo 12"/>
          <p:cNvSpPr/>
          <p:nvPr/>
        </p:nvSpPr>
        <p:spPr>
          <a:xfrm>
            <a:off x="397933" y="1726207"/>
            <a:ext cx="6544734" cy="1200329"/>
          </a:xfrm>
          <a:prstGeom prst="rect">
            <a:avLst/>
          </a:prstGeom>
          <a:noFill/>
        </p:spPr>
        <p:txBody>
          <a:bodyPr wrap="square" lIns="91440" tIns="45720" rIns="91440" bIns="45720">
            <a:spAutoFit/>
          </a:bodyPr>
          <a:lstStyle/>
          <a:p>
            <a:pPr algn="ctr"/>
            <a:r>
              <a:rPr lang="es-ES" sz="3600" dirty="0" smtClean="0">
                <a:ln w="0"/>
                <a:solidFill>
                  <a:schemeClr val="accent1"/>
                </a:solidFill>
                <a:effectLst>
                  <a:outerShdw blurRad="38100" dist="25400" dir="5400000" algn="ctr" rotWithShape="0">
                    <a:srgbClr val="6E747A">
                      <a:alpha val="43000"/>
                    </a:srgbClr>
                  </a:outerShdw>
                </a:effectLst>
                <a:latin typeface="Century Gothic" panose="020B0502020202020204" pitchFamily="34" charset="0"/>
              </a:rPr>
              <a:t>Me gus___ a___dar a mamá a cargar los ___quetes.</a:t>
            </a:r>
            <a:endParaRPr lang="es-ES" sz="3600" b="0" cap="none" spc="0" dirty="0">
              <a:ln w="0"/>
              <a:solidFill>
                <a:schemeClr val="accent1"/>
              </a:solidFill>
              <a:effectLst>
                <a:outerShdw blurRad="38100" dist="25400" dir="5400000" algn="ctr" rotWithShape="0">
                  <a:srgbClr val="6E747A">
                    <a:alpha val="43000"/>
                  </a:srgbClr>
                </a:outerShdw>
              </a:effectLst>
              <a:latin typeface="Century Gothic" panose="020B0502020202020204" pitchFamily="34" charset="0"/>
            </a:endParaRPr>
          </a:p>
        </p:txBody>
      </p:sp>
      <p:sp>
        <p:nvSpPr>
          <p:cNvPr id="14" name="Rectángulo 13"/>
          <p:cNvSpPr/>
          <p:nvPr/>
        </p:nvSpPr>
        <p:spPr>
          <a:xfrm>
            <a:off x="2219772" y="3031207"/>
            <a:ext cx="68429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ta</a:t>
            </a:r>
            <a:endParaRPr lang="es-CO" sz="3600" dirty="0">
              <a:solidFill>
                <a:srgbClr val="0070C0"/>
              </a:solidFill>
              <a:latin typeface="Century Gothic" panose="020B0502020202020204" pitchFamily="34" charset="0"/>
            </a:endParaRPr>
          </a:p>
        </p:txBody>
      </p:sp>
      <p:sp>
        <p:nvSpPr>
          <p:cNvPr id="40" name="Rectángulo 39"/>
          <p:cNvSpPr/>
          <p:nvPr/>
        </p:nvSpPr>
        <p:spPr>
          <a:xfrm>
            <a:off x="1372001" y="3611469"/>
            <a:ext cx="727732"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mi</a:t>
            </a:r>
            <a:endParaRPr lang="es-CO" sz="3600" dirty="0">
              <a:solidFill>
                <a:srgbClr val="0070C0"/>
              </a:solidFill>
              <a:latin typeface="Century Gothic" panose="020B0502020202020204" pitchFamily="34" charset="0"/>
            </a:endParaRPr>
          </a:p>
        </p:txBody>
      </p:sp>
      <p:sp>
        <p:nvSpPr>
          <p:cNvPr id="44" name="Rectángulo 43"/>
          <p:cNvSpPr/>
          <p:nvPr/>
        </p:nvSpPr>
        <p:spPr>
          <a:xfrm>
            <a:off x="3912628" y="3031207"/>
            <a:ext cx="84508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cu</a:t>
            </a:r>
            <a:endParaRPr lang="es-CO" sz="3600" dirty="0">
              <a:solidFill>
                <a:srgbClr val="0070C0"/>
              </a:solidFill>
              <a:latin typeface="Century Gothic" panose="020B0502020202020204" pitchFamily="34" charset="0"/>
            </a:endParaRPr>
          </a:p>
        </p:txBody>
      </p:sp>
      <p:sp>
        <p:nvSpPr>
          <p:cNvPr id="45" name="Rectángulo 44"/>
          <p:cNvSpPr/>
          <p:nvPr/>
        </p:nvSpPr>
        <p:spPr>
          <a:xfrm>
            <a:off x="3064857" y="3611469"/>
            <a:ext cx="847771"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yu</a:t>
            </a:r>
            <a:endParaRPr lang="es-CO" sz="3600" dirty="0">
              <a:solidFill>
                <a:srgbClr val="0070C0"/>
              </a:solidFill>
              <a:latin typeface="Century Gothic" panose="020B0502020202020204" pitchFamily="34" charset="0"/>
            </a:endParaRPr>
          </a:p>
        </p:txBody>
      </p:sp>
      <p:sp>
        <p:nvSpPr>
          <p:cNvPr id="46" name="Rectángulo 45"/>
          <p:cNvSpPr/>
          <p:nvPr/>
        </p:nvSpPr>
        <p:spPr>
          <a:xfrm>
            <a:off x="5605484" y="3031207"/>
            <a:ext cx="820716"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pa</a:t>
            </a:r>
            <a:endParaRPr lang="es-CO" sz="3600" dirty="0">
              <a:solidFill>
                <a:srgbClr val="0070C0"/>
              </a:solidFill>
              <a:latin typeface="Century Gothic" panose="020B0502020202020204" pitchFamily="34" charset="0"/>
            </a:endParaRPr>
          </a:p>
        </p:txBody>
      </p:sp>
      <p:sp>
        <p:nvSpPr>
          <p:cNvPr id="48" name="Rectángulo 47"/>
          <p:cNvSpPr/>
          <p:nvPr/>
        </p:nvSpPr>
        <p:spPr>
          <a:xfrm>
            <a:off x="4757713" y="3611469"/>
            <a:ext cx="684295" cy="511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dirty="0" smtClean="0">
                <a:solidFill>
                  <a:srgbClr val="0070C0"/>
                </a:solidFill>
                <a:latin typeface="Century Gothic" panose="020B0502020202020204" pitchFamily="34" charset="0"/>
              </a:rPr>
              <a:t>zo</a:t>
            </a:r>
            <a:endParaRPr lang="es-CO" sz="3600" dirty="0">
              <a:solidFill>
                <a:srgbClr val="0070C0"/>
              </a:solidFill>
              <a:latin typeface="Century Gothic" panose="020B0502020202020204" pitchFamily="34" charset="0"/>
            </a:endParaRPr>
          </a:p>
        </p:txBody>
      </p:sp>
    </p:spTree>
    <p:extLst>
      <p:ext uri="{BB962C8B-B14F-4D97-AF65-F5344CB8AC3E}">
        <p14:creationId xmlns:p14="http://schemas.microsoft.com/office/powerpoint/2010/main" val="300476073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vocal - consonante</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4</a:t>
            </a:r>
            <a:endParaRPr lang="es-CO" sz="1200" dirty="0"/>
          </a:p>
        </p:txBody>
      </p:sp>
      <p:sp>
        <p:nvSpPr>
          <p:cNvPr id="47" name="CuadroTexto 46"/>
          <p:cNvSpPr txBox="1"/>
          <p:nvPr/>
        </p:nvSpPr>
        <p:spPr>
          <a:xfrm>
            <a:off x="7348709" y="1289061"/>
            <a:ext cx="1752958" cy="286232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En un periódico de ofertas (emplear el formato de los supermercados, pero sin los descuentos, solamente las líneas punteadas de los cupones, los colores, etc.) aparecen 3 imágenes, acompañadas de textos.</a:t>
            </a:r>
          </a:p>
          <a:p>
            <a:r>
              <a:rPr lang="es-CO" sz="1000" b="1" dirty="0" smtClean="0">
                <a:solidFill>
                  <a:schemeClr val="tx1"/>
                </a:solidFill>
                <a:latin typeface="Arial" panose="020B0604020202020204" pitchFamily="34" charset="0"/>
                <a:cs typeface="Arial" panose="020B0604020202020204" pitchFamily="34" charset="0"/>
              </a:rPr>
              <a:t>al</a:t>
            </a:r>
            <a:r>
              <a:rPr lang="es-CO" sz="1000" dirty="0" smtClean="0">
                <a:solidFill>
                  <a:schemeClr val="tx1"/>
                </a:solidFill>
                <a:latin typeface="Arial" panose="020B0604020202020204" pitchFamily="34" charset="0"/>
                <a:cs typeface="Arial" panose="020B0604020202020204" pitchFamily="34" charset="0"/>
              </a:rPr>
              <a:t>mohada</a:t>
            </a:r>
          </a:p>
          <a:p>
            <a:r>
              <a:rPr lang="es-CO" sz="1000" b="1" dirty="0" smtClean="0">
                <a:solidFill>
                  <a:schemeClr val="tx1"/>
                </a:solidFill>
                <a:latin typeface="Arial" panose="020B0604020202020204" pitchFamily="34" charset="0"/>
                <a:cs typeface="Arial" panose="020B0604020202020204" pitchFamily="34" charset="0"/>
              </a:rPr>
              <a:t>on</a:t>
            </a:r>
            <a:r>
              <a:rPr lang="es-CO" sz="1000" dirty="0" smtClean="0">
                <a:solidFill>
                  <a:schemeClr val="tx1"/>
                </a:solidFill>
                <a:latin typeface="Arial" panose="020B0604020202020204" pitchFamily="34" charset="0"/>
                <a:cs typeface="Arial" panose="020B0604020202020204" pitchFamily="34" charset="0"/>
              </a:rPr>
              <a:t>ce</a:t>
            </a:r>
          </a:p>
          <a:p>
            <a:r>
              <a:rPr lang="es-CO" sz="1000" b="1" dirty="0" smtClean="0">
                <a:solidFill>
                  <a:schemeClr val="tx1"/>
                </a:solidFill>
                <a:latin typeface="Arial" panose="020B0604020202020204" pitchFamily="34" charset="0"/>
                <a:cs typeface="Arial" panose="020B0604020202020204" pitchFamily="34" charset="0"/>
              </a:rPr>
              <a:t>is</a:t>
            </a:r>
            <a:r>
              <a:rPr lang="es-CO" sz="1000" dirty="0" smtClean="0">
                <a:solidFill>
                  <a:schemeClr val="tx1"/>
                </a:solidFill>
                <a:latin typeface="Arial" panose="020B0604020202020204" pitchFamily="34" charset="0"/>
                <a:cs typeface="Arial" panose="020B0604020202020204" pitchFamily="34" charset="0"/>
              </a:rPr>
              <a:t>la</a:t>
            </a:r>
          </a:p>
          <a:p>
            <a:endParaRPr lang="es-CO" sz="1000" dirty="0">
              <a:solidFill>
                <a:schemeClr val="tx1"/>
              </a:solidFill>
              <a:latin typeface="Arial" panose="020B0604020202020204" pitchFamily="34" charset="0"/>
              <a:cs typeface="Arial" panose="020B0604020202020204" pitchFamily="34" charset="0"/>
            </a:endParaRPr>
          </a:p>
          <a:p>
            <a:r>
              <a:rPr lang="es-CO" sz="1000" dirty="0" smtClean="0">
                <a:solidFill>
                  <a:srgbClr val="FF0000"/>
                </a:solidFill>
              </a:rPr>
              <a:t>IL_L_G01_U02_L02_03_11_01 Ilustración de un periódico de ofertas con una almohada, un número 11 y una isla.</a:t>
            </a:r>
            <a:endParaRPr lang="es-CO" sz="1000" dirty="0" smtClean="0">
              <a:solidFill>
                <a:schemeClr val="tx1"/>
              </a:solidFill>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2245999" cy="307777"/>
          </a:xfrm>
          <a:prstGeom prst="rect">
            <a:avLst/>
          </a:prstGeom>
          <a:noFill/>
        </p:spPr>
        <p:txBody>
          <a:bodyPr wrap="none" rtlCol="0">
            <a:spAutoFit/>
          </a:bodyPr>
          <a:lstStyle/>
          <a:p>
            <a:r>
              <a:rPr lang="es-CO" sz="1400" dirty="0" smtClean="0"/>
              <a:t>Observa las combinaciones.</a:t>
            </a:r>
            <a:endParaRPr lang="es-CO" sz="1400" dirty="0"/>
          </a:p>
        </p:txBody>
      </p:sp>
      <p:pic>
        <p:nvPicPr>
          <p:cNvPr id="12" name="Imagen 11"/>
          <p:cNvPicPr>
            <a:picLocks noChangeAspect="1"/>
          </p:cNvPicPr>
          <p:nvPr/>
        </p:nvPicPr>
        <p:blipFill rotWithShape="1">
          <a:blip r:embed="rId3"/>
          <a:srcRect l="3581" t="3587" b="7243"/>
          <a:stretch/>
        </p:blipFill>
        <p:spPr>
          <a:xfrm>
            <a:off x="162093" y="1864207"/>
            <a:ext cx="6983774" cy="2683933"/>
          </a:xfrm>
          <a:prstGeom prst="rect">
            <a:avLst/>
          </a:prstGeom>
        </p:spPr>
      </p:pic>
      <p:sp>
        <p:nvSpPr>
          <p:cNvPr id="15" name="Rectángulo 14"/>
          <p:cNvSpPr/>
          <p:nvPr/>
        </p:nvSpPr>
        <p:spPr>
          <a:xfrm>
            <a:off x="809001" y="1772322"/>
            <a:ext cx="3024611" cy="400110"/>
          </a:xfrm>
          <a:prstGeom prst="rect">
            <a:avLst/>
          </a:prstGeom>
          <a:solidFill>
            <a:schemeClr val="accent4">
              <a:lumMod val="40000"/>
              <a:lumOff val="60000"/>
            </a:schemeClr>
          </a:solidFill>
        </p:spPr>
        <p:txBody>
          <a:bodyPr wrap="none" lIns="91440" tIns="45720" rIns="91440" bIns="45720">
            <a:spAutoFit/>
          </a:bodyPr>
          <a:lstStyle/>
          <a:p>
            <a:pPr algn="ctr"/>
            <a:r>
              <a:rPr lang="es-ES" sz="2000" b="1" cap="none" spc="0" dirty="0" smtClean="0">
                <a:ln w="9525">
                  <a:solidFill>
                    <a:schemeClr val="accent2"/>
                  </a:solidFill>
                  <a:prstDash val="solid"/>
                </a:ln>
                <a:solidFill>
                  <a:srgbClr val="00B0F0"/>
                </a:solidFill>
                <a:effectLst/>
              </a:rPr>
              <a:t>Combinaciones en oferta…</a:t>
            </a:r>
            <a:endParaRPr lang="es-ES" sz="2000" b="1" cap="none" spc="0" dirty="0">
              <a:ln w="9525">
                <a:solidFill>
                  <a:schemeClr val="accent2"/>
                </a:solidFill>
                <a:prstDash val="solid"/>
              </a:ln>
              <a:solidFill>
                <a:srgbClr val="00B0F0"/>
              </a:solidFill>
              <a:effectLst/>
            </a:endParaRPr>
          </a:p>
        </p:txBody>
      </p:sp>
      <p:pic>
        <p:nvPicPr>
          <p:cNvPr id="16" name="Imagen 15"/>
          <p:cNvPicPr>
            <a:picLocks noChangeAspect="1"/>
          </p:cNvPicPr>
          <p:nvPr/>
        </p:nvPicPr>
        <p:blipFill rotWithShape="1">
          <a:blip r:embed="rId4"/>
          <a:srcRect t="11013" b="13353"/>
          <a:stretch/>
        </p:blipFill>
        <p:spPr>
          <a:xfrm>
            <a:off x="1219200" y="2334430"/>
            <a:ext cx="897467" cy="687836"/>
          </a:xfrm>
          <a:prstGeom prst="rect">
            <a:avLst/>
          </a:prstGeom>
        </p:spPr>
      </p:pic>
      <p:sp>
        <p:nvSpPr>
          <p:cNvPr id="17" name="Rectángulo 16"/>
          <p:cNvSpPr/>
          <p:nvPr/>
        </p:nvSpPr>
        <p:spPr>
          <a:xfrm>
            <a:off x="2003293" y="2529043"/>
            <a:ext cx="1387214" cy="369332"/>
          </a:xfrm>
          <a:prstGeom prst="rect">
            <a:avLst/>
          </a:prstGeom>
          <a:noFill/>
        </p:spPr>
        <p:txBody>
          <a:bodyPr wrap="square" lIns="91440" tIns="45720" rIns="91440" bIns="45720">
            <a:spAutoFit/>
          </a:bodyPr>
          <a:lstStyle/>
          <a:p>
            <a:pPr algn="ctr"/>
            <a:r>
              <a:rPr lang="es-ES"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al</a:t>
            </a:r>
            <a:r>
              <a:rPr lang="es-ES" b="1" cap="none" spc="0"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mohada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pic>
        <p:nvPicPr>
          <p:cNvPr id="1028" name="Picture 4" descr="Green smooth icon with the number eleven - stock photo"/>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086" t="4102" r="4272" b="8522"/>
          <a:stretch/>
        </p:blipFill>
        <p:spPr bwMode="auto">
          <a:xfrm>
            <a:off x="5546194" y="2073891"/>
            <a:ext cx="649512" cy="639818"/>
          </a:xfrm>
          <a:prstGeom prst="roundRect">
            <a:avLst/>
          </a:prstGeom>
          <a:noFill/>
          <a:extLst>
            <a:ext uri="{909E8E84-426E-40DD-AFC4-6F175D3DCCD1}">
              <a14:hiddenFill xmlns:a14="http://schemas.microsoft.com/office/drawing/2010/main">
                <a:solidFill>
                  <a:srgbClr val="FFFFFF"/>
                </a:solidFill>
              </a14:hiddenFill>
            </a:ext>
          </a:extLst>
        </p:spPr>
      </p:pic>
      <p:sp>
        <p:nvSpPr>
          <p:cNvPr id="30" name="Rectángulo 29"/>
          <p:cNvSpPr/>
          <p:nvPr/>
        </p:nvSpPr>
        <p:spPr>
          <a:xfrm>
            <a:off x="4100629" y="2255894"/>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on</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ce</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pic>
        <p:nvPicPr>
          <p:cNvPr id="1030" name="Picture 6" descr="Illustration of the islands with different signs on a white background  - stock vector"/>
          <p:cNvPicPr>
            <a:picLocks noChangeAspect="1" noChangeArrowheads="1"/>
          </p:cNvPicPr>
          <p:nvPr/>
        </p:nvPicPr>
        <p:blipFill rotWithShape="1">
          <a:blip r:embed="rId6">
            <a:extLst>
              <a:ext uri="{28A0092B-C50C-407E-A947-70E740481C1C}">
                <a14:useLocalDpi xmlns:a14="http://schemas.microsoft.com/office/drawing/2010/main" val="0"/>
              </a:ext>
            </a:extLst>
          </a:blip>
          <a:srcRect l="35877" t="45243" r="35086" b="7576"/>
          <a:stretch/>
        </p:blipFill>
        <p:spPr bwMode="auto">
          <a:xfrm>
            <a:off x="2595275" y="2930567"/>
            <a:ext cx="1026745" cy="1264224"/>
          </a:xfrm>
          <a:prstGeom prst="rect">
            <a:avLst/>
          </a:prstGeom>
          <a:noFill/>
          <a:extLst>
            <a:ext uri="{909E8E84-426E-40DD-AFC4-6F175D3DCCD1}">
              <a14:hiddenFill xmlns:a14="http://schemas.microsoft.com/office/drawing/2010/main">
                <a:solidFill>
                  <a:srgbClr val="FFFFFF"/>
                </a:solidFill>
              </a14:hiddenFill>
            </a:ext>
          </a:extLst>
        </p:spPr>
      </p:pic>
      <p:sp>
        <p:nvSpPr>
          <p:cNvPr id="32" name="Rectángulo 31"/>
          <p:cNvSpPr/>
          <p:nvPr/>
        </p:nvSpPr>
        <p:spPr>
          <a:xfrm>
            <a:off x="3354963" y="3601573"/>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is</a:t>
            </a:r>
            <a:r>
              <a:rPr lang="es-ES" b="1"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l</a:t>
            </a:r>
            <a:r>
              <a:rPr lang="es-ES" b="1" cap="none" spc="0"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3" name="CuadroTexto 32"/>
          <p:cNvSpPr txBox="1"/>
          <p:nvPr/>
        </p:nvSpPr>
        <p:spPr>
          <a:xfrm>
            <a:off x="4742373" y="1671426"/>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IL_L_G01_U02_L02_03_11_01</a:t>
            </a:r>
            <a:endParaRPr lang="es-CO" sz="1200" dirty="0">
              <a:solidFill>
                <a:srgbClr val="FF0000"/>
              </a:solidFill>
            </a:endParaRPr>
          </a:p>
        </p:txBody>
      </p:sp>
    </p:spTree>
    <p:extLst>
      <p:ext uri="{BB962C8B-B14F-4D97-AF65-F5344CB8AC3E}">
        <p14:creationId xmlns:p14="http://schemas.microsoft.com/office/powerpoint/2010/main" val="32627561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n 26"/>
          <p:cNvPicPr>
            <a:picLocks noChangeAspect="1"/>
          </p:cNvPicPr>
          <p:nvPr/>
        </p:nvPicPr>
        <p:blipFill rotWithShape="1">
          <a:blip r:embed="rId2">
            <a:duotone>
              <a:prstClr val="black"/>
              <a:schemeClr val="accent1">
                <a:lumMod val="20000"/>
                <a:lumOff val="80000"/>
                <a:tint val="45000"/>
                <a:satMod val="400000"/>
              </a:schemeClr>
            </a:duotone>
          </a:blip>
          <a:srcRect b="9236"/>
          <a:stretch/>
        </p:blipFill>
        <p:spPr>
          <a:xfrm>
            <a:off x="21425" y="609598"/>
            <a:ext cx="7250224" cy="4085743"/>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vocal - consonante</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4</a:t>
            </a:r>
            <a:endParaRPr lang="es-CO" sz="1200" dirty="0"/>
          </a:p>
        </p:txBody>
      </p:sp>
      <p:sp>
        <p:nvSpPr>
          <p:cNvPr id="47" name="CuadroTexto 46"/>
          <p:cNvSpPr txBox="1"/>
          <p:nvPr/>
        </p:nvSpPr>
        <p:spPr>
          <a:xfrm>
            <a:off x="7348709" y="1289061"/>
            <a:ext cx="1752958" cy="255454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En un periódico de ofertas aparecen 4 imágenes, acompañadas de textos.</a:t>
            </a:r>
          </a:p>
          <a:p>
            <a:r>
              <a:rPr lang="es-CO" sz="1000" b="1" dirty="0" smtClean="0">
                <a:solidFill>
                  <a:schemeClr val="tx1"/>
                </a:solidFill>
                <a:latin typeface="Arial" panose="020B0604020202020204" pitchFamily="34" charset="0"/>
                <a:cs typeface="Arial" panose="020B0604020202020204" pitchFamily="34" charset="0"/>
              </a:rPr>
              <a:t>un</a:t>
            </a:r>
            <a:r>
              <a:rPr lang="es-CO" sz="1000" dirty="0" smtClean="0">
                <a:solidFill>
                  <a:schemeClr val="tx1"/>
                </a:solidFill>
                <a:latin typeface="Arial" panose="020B0604020202020204" pitchFamily="34" charset="0"/>
                <a:cs typeface="Arial" panose="020B0604020202020204" pitchFamily="34" charset="0"/>
              </a:rPr>
              <a:t>tar</a:t>
            </a:r>
          </a:p>
          <a:p>
            <a:r>
              <a:rPr lang="es-CO" sz="1000" b="1" dirty="0" smtClean="0">
                <a:solidFill>
                  <a:schemeClr val="tx1"/>
                </a:solidFill>
                <a:latin typeface="Arial" panose="020B0604020202020204" pitchFamily="34" charset="0"/>
                <a:cs typeface="Arial" panose="020B0604020202020204" pitchFamily="34" charset="0"/>
              </a:rPr>
              <a:t>ar</a:t>
            </a:r>
            <a:r>
              <a:rPr lang="es-CO" sz="1000" dirty="0" smtClean="0">
                <a:solidFill>
                  <a:schemeClr val="tx1"/>
                </a:solidFill>
                <a:latin typeface="Arial" panose="020B0604020202020204" pitchFamily="34" charset="0"/>
                <a:cs typeface="Arial" panose="020B0604020202020204" pitchFamily="34" charset="0"/>
              </a:rPr>
              <a:t>mario</a:t>
            </a:r>
          </a:p>
          <a:p>
            <a:r>
              <a:rPr lang="es-CO" sz="1000" b="1" dirty="0" smtClean="0">
                <a:solidFill>
                  <a:schemeClr val="tx1"/>
                </a:solidFill>
                <a:latin typeface="Arial" panose="020B0604020202020204" pitchFamily="34" charset="0"/>
                <a:cs typeface="Arial" panose="020B0604020202020204" pitchFamily="34" charset="0"/>
              </a:rPr>
              <a:t>ol</a:t>
            </a:r>
            <a:r>
              <a:rPr lang="es-CO" sz="1000" dirty="0" smtClean="0">
                <a:solidFill>
                  <a:schemeClr val="tx1"/>
                </a:solidFill>
                <a:latin typeface="Arial" panose="020B0604020202020204" pitchFamily="34" charset="0"/>
                <a:cs typeface="Arial" panose="020B0604020202020204" pitchFamily="34" charset="0"/>
              </a:rPr>
              <a:t>fato</a:t>
            </a:r>
          </a:p>
          <a:p>
            <a:r>
              <a:rPr lang="es-CO" sz="1000" b="1" dirty="0" smtClean="0">
                <a:solidFill>
                  <a:schemeClr val="tx1"/>
                </a:solidFill>
                <a:latin typeface="Arial" panose="020B0604020202020204" pitchFamily="34" charset="0"/>
                <a:cs typeface="Arial" panose="020B0604020202020204" pitchFamily="34" charset="0"/>
              </a:rPr>
              <a:t>es</a:t>
            </a:r>
            <a:r>
              <a:rPr lang="es-CO" sz="1000" dirty="0" smtClean="0">
                <a:solidFill>
                  <a:schemeClr val="tx1"/>
                </a:solidFill>
                <a:latin typeface="Arial" panose="020B0604020202020204" pitchFamily="34" charset="0"/>
                <a:cs typeface="Arial" panose="020B0604020202020204" pitchFamily="34" charset="0"/>
              </a:rPr>
              <a:t>calera</a:t>
            </a:r>
          </a:p>
          <a:p>
            <a:endParaRPr lang="es-CO" sz="1000" dirty="0">
              <a:solidFill>
                <a:schemeClr val="tx1"/>
              </a:solidFill>
              <a:latin typeface="Arial" panose="020B0604020202020204" pitchFamily="34" charset="0"/>
              <a:cs typeface="Arial" panose="020B0604020202020204" pitchFamily="34" charset="0"/>
            </a:endParaRPr>
          </a:p>
          <a:p>
            <a:r>
              <a:rPr lang="es-CO" sz="1000" dirty="0" smtClean="0">
                <a:solidFill>
                  <a:srgbClr val="FF0000"/>
                </a:solidFill>
              </a:rPr>
              <a:t>IL_L_G01_U02_L02_03_11_02 Ilustración de un periódico de ofertas con un cuchillo untando mermelada en un pan, un armario, un perro olfateando y una escalera.</a:t>
            </a:r>
            <a:endParaRPr lang="es-CO" sz="1000" dirty="0" smtClean="0">
              <a:solidFill>
                <a:schemeClr val="tx1"/>
              </a:solidFill>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2245999" cy="307777"/>
          </a:xfrm>
          <a:prstGeom prst="rect">
            <a:avLst/>
          </a:prstGeom>
          <a:noFill/>
        </p:spPr>
        <p:txBody>
          <a:bodyPr wrap="none" rtlCol="0">
            <a:spAutoFit/>
          </a:bodyPr>
          <a:lstStyle/>
          <a:p>
            <a:r>
              <a:rPr lang="es-CO" sz="1400" dirty="0" smtClean="0"/>
              <a:t>Observa las combinaciones.</a:t>
            </a:r>
            <a:endParaRPr lang="es-CO" sz="1400" dirty="0"/>
          </a:p>
        </p:txBody>
      </p:sp>
      <p:pic>
        <p:nvPicPr>
          <p:cNvPr id="12" name="Imagen 11"/>
          <p:cNvPicPr>
            <a:picLocks noChangeAspect="1"/>
          </p:cNvPicPr>
          <p:nvPr/>
        </p:nvPicPr>
        <p:blipFill rotWithShape="1">
          <a:blip r:embed="rId3"/>
          <a:srcRect l="3581" t="3587" b="7243"/>
          <a:stretch/>
        </p:blipFill>
        <p:spPr>
          <a:xfrm>
            <a:off x="162093" y="1864207"/>
            <a:ext cx="6983774" cy="2683933"/>
          </a:xfrm>
          <a:prstGeom prst="rect">
            <a:avLst/>
          </a:prstGeom>
        </p:spPr>
      </p:pic>
      <p:sp>
        <p:nvSpPr>
          <p:cNvPr id="15" name="Rectángulo 14"/>
          <p:cNvSpPr/>
          <p:nvPr/>
        </p:nvSpPr>
        <p:spPr>
          <a:xfrm>
            <a:off x="809001" y="1772322"/>
            <a:ext cx="3024611" cy="400110"/>
          </a:xfrm>
          <a:prstGeom prst="rect">
            <a:avLst/>
          </a:prstGeom>
          <a:solidFill>
            <a:schemeClr val="accent4">
              <a:lumMod val="40000"/>
              <a:lumOff val="60000"/>
            </a:schemeClr>
          </a:solidFill>
        </p:spPr>
        <p:txBody>
          <a:bodyPr wrap="none" lIns="91440" tIns="45720" rIns="91440" bIns="45720">
            <a:spAutoFit/>
          </a:bodyPr>
          <a:lstStyle/>
          <a:p>
            <a:pPr algn="ctr"/>
            <a:r>
              <a:rPr lang="es-ES" sz="2000" b="1" cap="none" spc="0" dirty="0" smtClean="0">
                <a:ln w="9525">
                  <a:solidFill>
                    <a:schemeClr val="accent2"/>
                  </a:solidFill>
                  <a:prstDash val="solid"/>
                </a:ln>
                <a:solidFill>
                  <a:srgbClr val="00B0F0"/>
                </a:solidFill>
                <a:effectLst/>
              </a:rPr>
              <a:t>Combinaciones en oferta…</a:t>
            </a:r>
            <a:endParaRPr lang="es-ES" sz="2000" b="1" cap="none" spc="0" dirty="0">
              <a:ln w="9525">
                <a:solidFill>
                  <a:schemeClr val="accent2"/>
                </a:solidFill>
                <a:prstDash val="solid"/>
              </a:ln>
              <a:solidFill>
                <a:srgbClr val="00B0F0"/>
              </a:solidFill>
              <a:effectLst/>
            </a:endParaRPr>
          </a:p>
        </p:txBody>
      </p:sp>
      <p:sp>
        <p:nvSpPr>
          <p:cNvPr id="17" name="Rectángulo 16"/>
          <p:cNvSpPr/>
          <p:nvPr/>
        </p:nvSpPr>
        <p:spPr>
          <a:xfrm>
            <a:off x="1679887" y="2393800"/>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un</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tar</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28" name="Rectángulo 27"/>
          <p:cNvSpPr/>
          <p:nvPr/>
        </p:nvSpPr>
        <p:spPr>
          <a:xfrm>
            <a:off x="1189174" y="3611597"/>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ar</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mario</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0" name="Rectángulo 29"/>
          <p:cNvSpPr/>
          <p:nvPr/>
        </p:nvSpPr>
        <p:spPr>
          <a:xfrm>
            <a:off x="3609718" y="2348539"/>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ol</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fato</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2" name="Rectángulo 31"/>
          <p:cNvSpPr/>
          <p:nvPr/>
        </p:nvSpPr>
        <p:spPr>
          <a:xfrm>
            <a:off x="4631276" y="3465524"/>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es</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calera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3" name="CuadroTexto 32"/>
          <p:cNvSpPr txBox="1"/>
          <p:nvPr/>
        </p:nvSpPr>
        <p:spPr>
          <a:xfrm>
            <a:off x="4742373" y="1671426"/>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IL_L_G01_U02_L02_03_11_02</a:t>
            </a:r>
            <a:endParaRPr lang="es-CO" sz="1200" dirty="0">
              <a:solidFill>
                <a:srgbClr val="FF0000"/>
              </a:solidFill>
            </a:endParaRPr>
          </a:p>
        </p:txBody>
      </p:sp>
      <p:pic>
        <p:nvPicPr>
          <p:cNvPr id="2050" name="Picture 2" descr="Various spreads and jams: marmalade, strawberry and cherry, peanut butter, chocolate. Isometric 3d illustration - stock photo"/>
          <p:cNvPicPr>
            <a:picLocks noChangeAspect="1" noChangeArrowheads="1"/>
          </p:cNvPicPr>
          <p:nvPr/>
        </p:nvPicPr>
        <p:blipFill rotWithShape="1">
          <a:blip r:embed="rId4">
            <a:extLst>
              <a:ext uri="{28A0092B-C50C-407E-A947-70E740481C1C}">
                <a14:useLocalDpi xmlns:a14="http://schemas.microsoft.com/office/drawing/2010/main" val="0"/>
              </a:ext>
            </a:extLst>
          </a:blip>
          <a:srcRect r="69062" b="70051"/>
          <a:stretch/>
        </p:blipFill>
        <p:spPr bwMode="auto">
          <a:xfrm>
            <a:off x="1189047" y="2403265"/>
            <a:ext cx="902877" cy="63122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llustration of the four different colors of a wooden cabinet on a white background - stock vector"/>
          <p:cNvPicPr>
            <a:picLocks noChangeAspect="1" noChangeArrowheads="1"/>
          </p:cNvPicPr>
          <p:nvPr/>
        </p:nvPicPr>
        <p:blipFill rotWithShape="1">
          <a:blip r:embed="rId5">
            <a:extLst>
              <a:ext uri="{28A0092B-C50C-407E-A947-70E740481C1C}">
                <a14:useLocalDpi xmlns:a14="http://schemas.microsoft.com/office/drawing/2010/main" val="0"/>
              </a:ext>
            </a:extLst>
          </a:blip>
          <a:srcRect l="50842" b="52778"/>
          <a:stretch/>
        </p:blipFill>
        <p:spPr bwMode="auto">
          <a:xfrm>
            <a:off x="2464219" y="3040131"/>
            <a:ext cx="911973" cy="113428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brown pooch walking with his head on the ground, sniffing a scent. RGB vector image - stock vector"/>
          <p:cNvPicPr>
            <a:picLocks noChangeAspect="1" noChangeArrowheads="1"/>
          </p:cNvPicPr>
          <p:nvPr/>
        </p:nvPicPr>
        <p:blipFill rotWithShape="1">
          <a:blip r:embed="rId6">
            <a:extLst>
              <a:ext uri="{28A0092B-C50C-407E-A947-70E740481C1C}">
                <a14:useLocalDpi xmlns:a14="http://schemas.microsoft.com/office/drawing/2010/main" val="0"/>
              </a:ext>
            </a:extLst>
          </a:blip>
          <a:srcRect l="2691" t="12058" r="-469" b="17427"/>
          <a:stretch/>
        </p:blipFill>
        <p:spPr bwMode="auto">
          <a:xfrm flipH="1">
            <a:off x="4405598" y="1934530"/>
            <a:ext cx="1927257" cy="110573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An illustration of a wooden ladder on white - stock vecto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551"/>
          <a:stretch/>
        </p:blipFill>
        <p:spPr bwMode="auto">
          <a:xfrm>
            <a:off x="4009714" y="3202203"/>
            <a:ext cx="475413" cy="947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4376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n 26"/>
          <p:cNvPicPr>
            <a:picLocks noChangeAspect="1"/>
          </p:cNvPicPr>
          <p:nvPr/>
        </p:nvPicPr>
        <p:blipFill rotWithShape="1">
          <a:blip r:embed="rId2">
            <a:duotone>
              <a:prstClr val="black"/>
              <a:schemeClr val="accent1">
                <a:lumMod val="20000"/>
                <a:lumOff val="80000"/>
                <a:tint val="45000"/>
                <a:satMod val="400000"/>
              </a:schemeClr>
            </a:duotone>
          </a:blip>
          <a:srcRect b="9236"/>
          <a:stretch/>
        </p:blipFill>
        <p:spPr>
          <a:xfrm>
            <a:off x="21425" y="609598"/>
            <a:ext cx="7250224" cy="4085743"/>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3</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vocal - consonante</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4</a:t>
            </a:r>
            <a:endParaRPr lang="es-CO" sz="1200" dirty="0"/>
          </a:p>
        </p:txBody>
      </p:sp>
      <p:sp>
        <p:nvSpPr>
          <p:cNvPr id="47" name="CuadroTexto 46"/>
          <p:cNvSpPr txBox="1"/>
          <p:nvPr/>
        </p:nvSpPr>
        <p:spPr>
          <a:xfrm>
            <a:off x="7348709" y="1289061"/>
            <a:ext cx="1752958" cy="224676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En un periódico de ofertas aparecen 4 imágenes, acompañadas de textos.</a:t>
            </a:r>
          </a:p>
          <a:p>
            <a:r>
              <a:rPr lang="es-CO" sz="1000" b="1" dirty="0" smtClean="0">
                <a:solidFill>
                  <a:schemeClr val="tx1"/>
                </a:solidFill>
                <a:latin typeface="Arial" panose="020B0604020202020204" pitchFamily="34" charset="0"/>
                <a:cs typeface="Arial" panose="020B0604020202020204" pitchFamily="34" charset="0"/>
              </a:rPr>
              <a:t>an</a:t>
            </a:r>
            <a:r>
              <a:rPr lang="es-CO" sz="1000" dirty="0" smtClean="0">
                <a:solidFill>
                  <a:schemeClr val="tx1"/>
                </a:solidFill>
                <a:latin typeface="Arial" panose="020B0604020202020204" pitchFamily="34" charset="0"/>
                <a:cs typeface="Arial" panose="020B0604020202020204" pitchFamily="34" charset="0"/>
              </a:rPr>
              <a:t>cla</a:t>
            </a:r>
          </a:p>
          <a:p>
            <a:r>
              <a:rPr lang="es-CO" sz="1000" b="1" dirty="0" smtClean="0">
                <a:solidFill>
                  <a:schemeClr val="tx1"/>
                </a:solidFill>
                <a:latin typeface="Arial" panose="020B0604020202020204" pitchFamily="34" charset="0"/>
                <a:cs typeface="Arial" panose="020B0604020202020204" pitchFamily="34" charset="0"/>
              </a:rPr>
              <a:t>or</a:t>
            </a:r>
            <a:r>
              <a:rPr lang="es-CO" sz="1000" dirty="0" smtClean="0">
                <a:solidFill>
                  <a:schemeClr val="tx1"/>
                </a:solidFill>
                <a:latin typeface="Arial" panose="020B0604020202020204" pitchFamily="34" charset="0"/>
                <a:cs typeface="Arial" panose="020B0604020202020204" pitchFamily="34" charset="0"/>
              </a:rPr>
              <a:t>quídea</a:t>
            </a:r>
          </a:p>
          <a:p>
            <a:r>
              <a:rPr lang="es-CO" sz="1000" b="1" dirty="0" smtClean="0">
                <a:solidFill>
                  <a:schemeClr val="tx1"/>
                </a:solidFill>
                <a:latin typeface="Arial" panose="020B0604020202020204" pitchFamily="34" charset="0"/>
                <a:cs typeface="Arial" panose="020B0604020202020204" pitchFamily="34" charset="0"/>
              </a:rPr>
              <a:t>im</a:t>
            </a:r>
            <a:r>
              <a:rPr lang="es-CO" sz="1000" dirty="0" smtClean="0">
                <a:solidFill>
                  <a:schemeClr val="tx1"/>
                </a:solidFill>
                <a:latin typeface="Arial" panose="020B0604020202020204" pitchFamily="34" charset="0"/>
                <a:cs typeface="Arial" panose="020B0604020202020204" pitchFamily="34" charset="0"/>
              </a:rPr>
              <a:t>perio</a:t>
            </a:r>
          </a:p>
          <a:p>
            <a:r>
              <a:rPr lang="es-CO" sz="1000" b="1" dirty="0" smtClean="0">
                <a:solidFill>
                  <a:schemeClr val="tx1"/>
                </a:solidFill>
                <a:latin typeface="Arial" panose="020B0604020202020204" pitchFamily="34" charset="0"/>
                <a:cs typeface="Arial" panose="020B0604020202020204" pitchFamily="34" charset="0"/>
              </a:rPr>
              <a:t>el</a:t>
            </a:r>
            <a:r>
              <a:rPr lang="es-CO" sz="1000" dirty="0" smtClean="0">
                <a:solidFill>
                  <a:schemeClr val="tx1"/>
                </a:solidFill>
                <a:latin typeface="Arial" panose="020B0604020202020204" pitchFamily="34" charset="0"/>
                <a:cs typeface="Arial" panose="020B0604020202020204" pitchFamily="34" charset="0"/>
              </a:rPr>
              <a:t>fo</a:t>
            </a:r>
          </a:p>
          <a:p>
            <a:endParaRPr lang="es-CO" sz="1000" dirty="0">
              <a:solidFill>
                <a:schemeClr val="tx1"/>
              </a:solidFill>
              <a:latin typeface="Arial" panose="020B0604020202020204" pitchFamily="34" charset="0"/>
              <a:cs typeface="Arial" panose="020B0604020202020204" pitchFamily="34" charset="0"/>
            </a:endParaRPr>
          </a:p>
          <a:p>
            <a:r>
              <a:rPr lang="es-CO" sz="1000" dirty="0" smtClean="0">
                <a:solidFill>
                  <a:srgbClr val="FF0000"/>
                </a:solidFill>
              </a:rPr>
              <a:t>IL_L_G01_U02_L02_03_11_03 Ilustración de un periódico de ofertas con un ancla, una orquídea, un castillo y un elfo.</a:t>
            </a:r>
            <a:endParaRPr lang="es-CO" sz="1000" dirty="0" smtClean="0">
              <a:solidFill>
                <a:schemeClr val="tx1"/>
              </a:solidFill>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2245999" cy="307777"/>
          </a:xfrm>
          <a:prstGeom prst="rect">
            <a:avLst/>
          </a:prstGeom>
          <a:noFill/>
        </p:spPr>
        <p:txBody>
          <a:bodyPr wrap="none" rtlCol="0">
            <a:spAutoFit/>
          </a:bodyPr>
          <a:lstStyle/>
          <a:p>
            <a:r>
              <a:rPr lang="es-CO" sz="1400" dirty="0" smtClean="0"/>
              <a:t>Observa las combinaciones.</a:t>
            </a:r>
            <a:endParaRPr lang="es-CO" sz="1400" dirty="0"/>
          </a:p>
        </p:txBody>
      </p:sp>
      <p:pic>
        <p:nvPicPr>
          <p:cNvPr id="12" name="Imagen 11"/>
          <p:cNvPicPr>
            <a:picLocks noChangeAspect="1"/>
          </p:cNvPicPr>
          <p:nvPr/>
        </p:nvPicPr>
        <p:blipFill rotWithShape="1">
          <a:blip r:embed="rId3"/>
          <a:srcRect l="3581" t="3587" b="7243"/>
          <a:stretch/>
        </p:blipFill>
        <p:spPr>
          <a:xfrm>
            <a:off x="162093" y="1864207"/>
            <a:ext cx="6983774" cy="2683933"/>
          </a:xfrm>
          <a:prstGeom prst="rect">
            <a:avLst/>
          </a:prstGeom>
        </p:spPr>
      </p:pic>
      <p:sp>
        <p:nvSpPr>
          <p:cNvPr id="15" name="Rectángulo 14"/>
          <p:cNvSpPr/>
          <p:nvPr/>
        </p:nvSpPr>
        <p:spPr>
          <a:xfrm>
            <a:off x="809001" y="1772322"/>
            <a:ext cx="3024611" cy="400110"/>
          </a:xfrm>
          <a:prstGeom prst="rect">
            <a:avLst/>
          </a:prstGeom>
          <a:solidFill>
            <a:schemeClr val="accent4">
              <a:lumMod val="40000"/>
              <a:lumOff val="60000"/>
            </a:schemeClr>
          </a:solidFill>
        </p:spPr>
        <p:txBody>
          <a:bodyPr wrap="none" lIns="91440" tIns="45720" rIns="91440" bIns="45720">
            <a:spAutoFit/>
          </a:bodyPr>
          <a:lstStyle/>
          <a:p>
            <a:pPr algn="ctr"/>
            <a:r>
              <a:rPr lang="es-ES" sz="2000" b="1" cap="none" spc="0" dirty="0" smtClean="0">
                <a:ln w="9525">
                  <a:solidFill>
                    <a:schemeClr val="accent2"/>
                  </a:solidFill>
                  <a:prstDash val="solid"/>
                </a:ln>
                <a:solidFill>
                  <a:srgbClr val="00B0F0"/>
                </a:solidFill>
                <a:effectLst/>
              </a:rPr>
              <a:t>Combinaciones en oferta…</a:t>
            </a:r>
            <a:endParaRPr lang="es-ES" sz="2000" b="1" cap="none" spc="0" dirty="0">
              <a:ln w="9525">
                <a:solidFill>
                  <a:schemeClr val="accent2"/>
                </a:solidFill>
                <a:prstDash val="solid"/>
              </a:ln>
              <a:solidFill>
                <a:srgbClr val="00B0F0"/>
              </a:solidFill>
              <a:effectLst/>
            </a:endParaRPr>
          </a:p>
        </p:txBody>
      </p:sp>
      <p:sp>
        <p:nvSpPr>
          <p:cNvPr id="17" name="Rectángulo 16"/>
          <p:cNvSpPr/>
          <p:nvPr/>
        </p:nvSpPr>
        <p:spPr>
          <a:xfrm>
            <a:off x="1679887" y="2393800"/>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an</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cla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28" name="Rectángulo 27"/>
          <p:cNvSpPr/>
          <p:nvPr/>
        </p:nvSpPr>
        <p:spPr>
          <a:xfrm>
            <a:off x="1189174" y="3611597"/>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or</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quídea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0" name="Rectángulo 29"/>
          <p:cNvSpPr/>
          <p:nvPr/>
        </p:nvSpPr>
        <p:spPr>
          <a:xfrm>
            <a:off x="3609718" y="2348539"/>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im</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perio</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2" name="Rectángulo 31"/>
          <p:cNvSpPr/>
          <p:nvPr/>
        </p:nvSpPr>
        <p:spPr>
          <a:xfrm>
            <a:off x="4631276" y="3465524"/>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el</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fo</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3" name="CuadroTexto 32"/>
          <p:cNvSpPr txBox="1"/>
          <p:nvPr/>
        </p:nvSpPr>
        <p:spPr>
          <a:xfrm>
            <a:off x="4742373" y="1671426"/>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IL_L_G01_U02_L02_03_11_03</a:t>
            </a:r>
            <a:endParaRPr lang="es-CO" sz="1200" dirty="0">
              <a:solidFill>
                <a:srgbClr val="FF0000"/>
              </a:solidFill>
            </a:endParaRPr>
          </a:p>
        </p:txBody>
      </p:sp>
      <p:pic>
        <p:nvPicPr>
          <p:cNvPr id="3076" name="Picture 4" descr="Collection of orchid flower - stock vector"/>
          <p:cNvPicPr>
            <a:picLocks noChangeAspect="1" noChangeArrowheads="1"/>
          </p:cNvPicPr>
          <p:nvPr/>
        </p:nvPicPr>
        <p:blipFill rotWithShape="1">
          <a:blip r:embed="rId4">
            <a:extLst>
              <a:ext uri="{28A0092B-C50C-407E-A947-70E740481C1C}">
                <a14:useLocalDpi xmlns:a14="http://schemas.microsoft.com/office/drawing/2010/main" val="0"/>
              </a:ext>
            </a:extLst>
          </a:blip>
          <a:srcRect l="569" t="60365" r="59925" b="5385"/>
          <a:stretch/>
        </p:blipFill>
        <p:spPr bwMode="auto">
          <a:xfrm>
            <a:off x="2308601" y="3204393"/>
            <a:ext cx="1074386" cy="90248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llustration of a castle at the forest - stock vecto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3841"/>
          <a:stretch/>
        </p:blipFill>
        <p:spPr bwMode="auto">
          <a:xfrm>
            <a:off x="4830209" y="1978278"/>
            <a:ext cx="1407801" cy="92723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ector Set with Christmas Character Icons - stock vector"/>
          <p:cNvPicPr>
            <a:picLocks noChangeAspect="1" noChangeArrowheads="1"/>
          </p:cNvPicPr>
          <p:nvPr/>
        </p:nvPicPr>
        <p:blipFill rotWithShape="1">
          <a:blip r:embed="rId6">
            <a:extLst>
              <a:ext uri="{28A0092B-C50C-407E-A947-70E740481C1C}">
                <a14:useLocalDpi xmlns:a14="http://schemas.microsoft.com/office/drawing/2010/main" val="0"/>
              </a:ext>
            </a:extLst>
          </a:blip>
          <a:srcRect l="77754" t="29687" r="3875" b="35800"/>
          <a:stretch/>
        </p:blipFill>
        <p:spPr bwMode="auto">
          <a:xfrm>
            <a:off x="4055011" y="2993695"/>
            <a:ext cx="787400" cy="117686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etal anchor isolated on a white background - stock photo"/>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3566" t="5425" r="13256" b="10603"/>
          <a:stretch/>
        </p:blipFill>
        <p:spPr bwMode="auto">
          <a:xfrm>
            <a:off x="1219200" y="2340728"/>
            <a:ext cx="561025" cy="703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5000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rotWithShape="1">
          <a:blip r:embed="rId2"/>
          <a:srcRect b="9056"/>
          <a:stretch/>
        </p:blipFill>
        <p:spPr>
          <a:xfrm>
            <a:off x="21425" y="609598"/>
            <a:ext cx="7247619" cy="40809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2912818" y="142269"/>
            <a:ext cx="1729961"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ctr" fontAlgn="base" latinLnBrk="1">
              <a:spcBef>
                <a:spcPct val="0"/>
              </a:spcBef>
              <a:spcAft>
                <a:spcPct val="0"/>
              </a:spcAft>
            </a:pPr>
            <a:r>
              <a:rPr kumimoji="1" lang="es-CO" altLang="ko-KR" sz="1000" dirty="0" smtClean="0">
                <a:solidFill>
                  <a:srgbClr val="000000"/>
                </a:solidFill>
                <a:latin typeface="맑은 고딕" pitchFamily="34" charset="-127"/>
              </a:rPr>
              <a:t>Pronunciación de palabras</a:t>
            </a:r>
            <a:endParaRPr kumimoji="1" lang="ko-KR" altLang="en-US" sz="1000" dirty="0">
              <a:solidFill>
                <a:srgbClr val="000000"/>
              </a:solidFill>
              <a:latin typeface="맑은 고딕" pitchFamily="34" charset="-127"/>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L_G01_U02_L02_02_01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2426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Objetivos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5331906" y="4757637"/>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551083"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Objetivos de aprendizaje</a:t>
            </a:r>
            <a:endParaRPr lang="es-CO" b="1" dirty="0"/>
          </a:p>
        </p:txBody>
      </p:sp>
      <p:sp>
        <p:nvSpPr>
          <p:cNvPr id="21" name="CuadroTexto 20"/>
          <p:cNvSpPr txBox="1"/>
          <p:nvPr/>
        </p:nvSpPr>
        <p:spPr>
          <a:xfrm>
            <a:off x="203346" y="1257655"/>
            <a:ext cx="777136"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Objetivos</a:t>
            </a:r>
            <a:endParaRPr lang="es-CO" sz="1200" dirty="0"/>
          </a:p>
        </p:txBody>
      </p:sp>
      <p:sp>
        <p:nvSpPr>
          <p:cNvPr id="26" name="CuadroTexto 25"/>
          <p:cNvSpPr txBox="1"/>
          <p:nvPr/>
        </p:nvSpPr>
        <p:spPr>
          <a:xfrm>
            <a:off x="7332134" y="1288549"/>
            <a:ext cx="1769533" cy="101566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t>Recurso interactivo. </a:t>
            </a:r>
          </a:p>
          <a:p>
            <a:endParaRPr lang="es-CO" sz="1200" dirty="0"/>
          </a:p>
          <a:p>
            <a:r>
              <a:rPr lang="es-CO" sz="1200" dirty="0" smtClean="0"/>
              <a:t>La primera página aparece en blanco y debe permitir la escritura.</a:t>
            </a:r>
          </a:p>
        </p:txBody>
      </p:sp>
      <p:sp>
        <p:nvSpPr>
          <p:cNvPr id="22" name="CuadroTexto 21"/>
          <p:cNvSpPr txBox="1"/>
          <p:nvPr/>
        </p:nvSpPr>
        <p:spPr>
          <a:xfrm>
            <a:off x="491067" y="1694888"/>
            <a:ext cx="6306573" cy="2492990"/>
          </a:xfrm>
          <a:prstGeom prst="rect">
            <a:avLst/>
          </a:prstGeom>
          <a:ln w="28575"/>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a:solidFill>
                  <a:srgbClr val="FF99CC"/>
                </a:solidFill>
              </a:rPr>
              <a:t>Escribe aquí directamente los objetivos</a:t>
            </a:r>
          </a:p>
          <a:p>
            <a:endParaRPr lang="es-CO" sz="1200" dirty="0"/>
          </a:p>
          <a:p>
            <a:endParaRPr lang="es-CO" sz="1200" dirty="0" smtClean="0"/>
          </a:p>
          <a:p>
            <a:endParaRPr lang="es-CO" sz="1200" dirty="0"/>
          </a:p>
          <a:p>
            <a:endParaRPr lang="es-CO" sz="1200" dirty="0" smtClean="0"/>
          </a:p>
          <a:p>
            <a:endParaRPr lang="es-CO" sz="1200" dirty="0"/>
          </a:p>
          <a:p>
            <a:endParaRPr lang="es-CO" sz="1200" dirty="0" smtClean="0"/>
          </a:p>
          <a:p>
            <a:endParaRPr lang="es-CO" sz="1200" dirty="0"/>
          </a:p>
          <a:p>
            <a:endParaRPr lang="es-CO" sz="1200" dirty="0" smtClean="0"/>
          </a:p>
          <a:p>
            <a:endParaRPr lang="es-CO" sz="1200" dirty="0"/>
          </a:p>
          <a:p>
            <a:endParaRPr lang="es-CO" sz="1200" dirty="0" smtClean="0"/>
          </a:p>
          <a:p>
            <a:endParaRPr lang="es-CO" sz="1200" dirty="0"/>
          </a:p>
          <a:p>
            <a:endParaRPr lang="es-CO" sz="1200" dirty="0" smtClean="0"/>
          </a:p>
        </p:txBody>
      </p:sp>
    </p:spTree>
    <p:extLst>
      <p:ext uri="{BB962C8B-B14F-4D97-AF65-F5344CB8AC3E}">
        <p14:creationId xmlns:p14="http://schemas.microsoft.com/office/powerpoint/2010/main" val="170745471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n 26"/>
          <p:cNvPicPr>
            <a:picLocks noChangeAspect="1"/>
          </p:cNvPicPr>
          <p:nvPr/>
        </p:nvPicPr>
        <p:blipFill rotWithShape="1">
          <a:blip r:embed="rId2">
            <a:duotone>
              <a:prstClr val="black"/>
              <a:schemeClr val="accent1">
                <a:lumMod val="20000"/>
                <a:lumOff val="80000"/>
                <a:tint val="45000"/>
                <a:satMod val="400000"/>
              </a:schemeClr>
            </a:duotone>
          </a:blip>
          <a:srcRect b="9236"/>
          <a:stretch/>
        </p:blipFill>
        <p:spPr>
          <a:xfrm>
            <a:off x="21425" y="609598"/>
            <a:ext cx="7250224" cy="4085743"/>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4/5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vocal - consonante</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4</a:t>
            </a:r>
            <a:endParaRPr lang="es-CO" sz="1200" dirty="0"/>
          </a:p>
        </p:txBody>
      </p:sp>
      <p:sp>
        <p:nvSpPr>
          <p:cNvPr id="47" name="CuadroTexto 46"/>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En un periódico de ofertas aparecen 4 imágenes, acompañadas de textos.</a:t>
            </a:r>
          </a:p>
          <a:p>
            <a:r>
              <a:rPr lang="es-CO" sz="1000" b="1" dirty="0" smtClean="0">
                <a:solidFill>
                  <a:schemeClr val="tx1"/>
                </a:solidFill>
                <a:latin typeface="Arial" panose="020B0604020202020204" pitchFamily="34" charset="0"/>
                <a:cs typeface="Arial" panose="020B0604020202020204" pitchFamily="34" charset="0"/>
              </a:rPr>
              <a:t>em</a:t>
            </a:r>
            <a:r>
              <a:rPr lang="es-CO" sz="1000" dirty="0" smtClean="0">
                <a:solidFill>
                  <a:schemeClr val="tx1"/>
                </a:solidFill>
                <a:latin typeface="Arial" panose="020B0604020202020204" pitchFamily="34" charset="0"/>
                <a:cs typeface="Arial" panose="020B0604020202020204" pitchFamily="34" charset="0"/>
              </a:rPr>
              <a:t>panada</a:t>
            </a:r>
          </a:p>
          <a:p>
            <a:r>
              <a:rPr lang="es-CO" sz="1000" b="1" dirty="0" smtClean="0">
                <a:solidFill>
                  <a:schemeClr val="tx1"/>
                </a:solidFill>
                <a:latin typeface="Arial" panose="020B0604020202020204" pitchFamily="34" charset="0"/>
                <a:cs typeface="Arial" panose="020B0604020202020204" pitchFamily="34" charset="0"/>
              </a:rPr>
              <a:t>úl</a:t>
            </a:r>
            <a:r>
              <a:rPr lang="es-CO" sz="1000" dirty="0" smtClean="0">
                <a:solidFill>
                  <a:schemeClr val="tx1"/>
                </a:solidFill>
                <a:latin typeface="Arial" panose="020B0604020202020204" pitchFamily="34" charset="0"/>
                <a:cs typeface="Arial" panose="020B0604020202020204" pitchFamily="34" charset="0"/>
              </a:rPr>
              <a:t>timo</a:t>
            </a:r>
          </a:p>
          <a:p>
            <a:r>
              <a:rPr lang="es-CO" sz="1000" b="1" dirty="0" smtClean="0">
                <a:solidFill>
                  <a:schemeClr val="tx1"/>
                </a:solidFill>
                <a:latin typeface="Arial" panose="020B0604020202020204" pitchFamily="34" charset="0"/>
                <a:cs typeface="Arial" panose="020B0604020202020204" pitchFamily="34" charset="0"/>
              </a:rPr>
              <a:t>as</a:t>
            </a:r>
            <a:r>
              <a:rPr lang="es-CO" sz="1000" dirty="0" smtClean="0">
                <a:solidFill>
                  <a:schemeClr val="tx1"/>
                </a:solidFill>
                <a:latin typeface="Arial" panose="020B0604020202020204" pitchFamily="34" charset="0"/>
                <a:cs typeface="Arial" panose="020B0604020202020204" pitchFamily="34" charset="0"/>
              </a:rPr>
              <a:t>tilla</a:t>
            </a:r>
          </a:p>
          <a:p>
            <a:r>
              <a:rPr lang="es-CO" sz="1000" b="1" dirty="0" smtClean="0">
                <a:solidFill>
                  <a:schemeClr val="tx1"/>
                </a:solidFill>
                <a:latin typeface="Arial" panose="020B0604020202020204" pitchFamily="34" charset="0"/>
                <a:cs typeface="Arial" panose="020B0604020202020204" pitchFamily="34" charset="0"/>
              </a:rPr>
              <a:t>om</a:t>
            </a:r>
            <a:r>
              <a:rPr lang="es-CO" sz="1000" dirty="0" smtClean="0">
                <a:solidFill>
                  <a:schemeClr val="tx1"/>
                </a:solidFill>
                <a:latin typeface="Arial" panose="020B0604020202020204" pitchFamily="34" charset="0"/>
                <a:cs typeface="Arial" panose="020B0604020202020204" pitchFamily="34" charset="0"/>
              </a:rPr>
              <a:t>bligo</a:t>
            </a:r>
          </a:p>
          <a:p>
            <a:endParaRPr lang="es-CO" sz="1000" dirty="0">
              <a:solidFill>
                <a:schemeClr val="tx1"/>
              </a:solidFill>
              <a:latin typeface="Arial" panose="020B0604020202020204" pitchFamily="34" charset="0"/>
              <a:cs typeface="Arial" panose="020B0604020202020204" pitchFamily="34" charset="0"/>
            </a:endParaRPr>
          </a:p>
          <a:p>
            <a:r>
              <a:rPr lang="es-CO" sz="1000" dirty="0" smtClean="0">
                <a:solidFill>
                  <a:srgbClr val="FF0000"/>
                </a:solidFill>
              </a:rPr>
              <a:t>IL_L_G01_U02_L02_03_11_04 Ilustración de un periódico de ofertas con una o dos empanadas, una fila de personas en la que se resalta al último, una astilla clavada en un dedo y un ombligo.</a:t>
            </a:r>
            <a:endParaRPr lang="es-CO" sz="1000" dirty="0" smtClean="0">
              <a:solidFill>
                <a:schemeClr val="tx1"/>
              </a:solidFill>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2245999" cy="307777"/>
          </a:xfrm>
          <a:prstGeom prst="rect">
            <a:avLst/>
          </a:prstGeom>
          <a:noFill/>
        </p:spPr>
        <p:txBody>
          <a:bodyPr wrap="none" rtlCol="0">
            <a:spAutoFit/>
          </a:bodyPr>
          <a:lstStyle/>
          <a:p>
            <a:r>
              <a:rPr lang="es-CO" sz="1400" dirty="0" smtClean="0"/>
              <a:t>Observa las combinaciones.</a:t>
            </a:r>
            <a:endParaRPr lang="es-CO" sz="1400" dirty="0"/>
          </a:p>
        </p:txBody>
      </p:sp>
      <p:pic>
        <p:nvPicPr>
          <p:cNvPr id="12" name="Imagen 11"/>
          <p:cNvPicPr>
            <a:picLocks noChangeAspect="1"/>
          </p:cNvPicPr>
          <p:nvPr/>
        </p:nvPicPr>
        <p:blipFill rotWithShape="1">
          <a:blip r:embed="rId3"/>
          <a:srcRect l="3581" t="3587" b="7243"/>
          <a:stretch/>
        </p:blipFill>
        <p:spPr>
          <a:xfrm>
            <a:off x="162093" y="1864207"/>
            <a:ext cx="6983774" cy="2683933"/>
          </a:xfrm>
          <a:prstGeom prst="rect">
            <a:avLst/>
          </a:prstGeom>
        </p:spPr>
      </p:pic>
      <p:sp>
        <p:nvSpPr>
          <p:cNvPr id="15" name="Rectángulo 14"/>
          <p:cNvSpPr/>
          <p:nvPr/>
        </p:nvSpPr>
        <p:spPr>
          <a:xfrm>
            <a:off x="809001" y="1772322"/>
            <a:ext cx="3024611" cy="400110"/>
          </a:xfrm>
          <a:prstGeom prst="rect">
            <a:avLst/>
          </a:prstGeom>
          <a:solidFill>
            <a:schemeClr val="accent4">
              <a:lumMod val="40000"/>
              <a:lumOff val="60000"/>
            </a:schemeClr>
          </a:solidFill>
        </p:spPr>
        <p:txBody>
          <a:bodyPr wrap="none" lIns="91440" tIns="45720" rIns="91440" bIns="45720">
            <a:spAutoFit/>
          </a:bodyPr>
          <a:lstStyle/>
          <a:p>
            <a:pPr algn="ctr"/>
            <a:r>
              <a:rPr lang="es-ES" sz="2000" b="1" cap="none" spc="0" dirty="0" smtClean="0">
                <a:ln w="9525">
                  <a:solidFill>
                    <a:schemeClr val="accent2"/>
                  </a:solidFill>
                  <a:prstDash val="solid"/>
                </a:ln>
                <a:solidFill>
                  <a:srgbClr val="00B0F0"/>
                </a:solidFill>
                <a:effectLst/>
              </a:rPr>
              <a:t>Combinaciones en oferta…</a:t>
            </a:r>
            <a:endParaRPr lang="es-ES" sz="2000" b="1" cap="none" spc="0" dirty="0">
              <a:ln w="9525">
                <a:solidFill>
                  <a:schemeClr val="accent2"/>
                </a:solidFill>
                <a:prstDash val="solid"/>
              </a:ln>
              <a:solidFill>
                <a:srgbClr val="00B0F0"/>
              </a:solidFill>
              <a:effectLst/>
            </a:endParaRPr>
          </a:p>
        </p:txBody>
      </p:sp>
      <p:sp>
        <p:nvSpPr>
          <p:cNvPr id="17" name="Rectángulo 16"/>
          <p:cNvSpPr/>
          <p:nvPr/>
        </p:nvSpPr>
        <p:spPr>
          <a:xfrm>
            <a:off x="1842754" y="2393506"/>
            <a:ext cx="1467267"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em</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panada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28" name="Rectángulo 27"/>
          <p:cNvSpPr/>
          <p:nvPr/>
        </p:nvSpPr>
        <p:spPr>
          <a:xfrm>
            <a:off x="1189174" y="3611597"/>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úl</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timo</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0" name="Rectángulo 29"/>
          <p:cNvSpPr/>
          <p:nvPr/>
        </p:nvSpPr>
        <p:spPr>
          <a:xfrm>
            <a:off x="3609718" y="2348539"/>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as</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tilla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2" name="Rectángulo 31"/>
          <p:cNvSpPr/>
          <p:nvPr/>
        </p:nvSpPr>
        <p:spPr>
          <a:xfrm>
            <a:off x="4631276" y="3465524"/>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om</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bligo</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3" name="CuadroTexto 32"/>
          <p:cNvSpPr txBox="1"/>
          <p:nvPr/>
        </p:nvSpPr>
        <p:spPr>
          <a:xfrm>
            <a:off x="4742373" y="1671426"/>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IL_L_G01_U02_L02_03_11_04</a:t>
            </a:r>
            <a:endParaRPr lang="es-CO" sz="1200" dirty="0">
              <a:solidFill>
                <a:srgbClr val="FF0000"/>
              </a:solidFill>
            </a:endParaRPr>
          </a:p>
        </p:txBody>
      </p:sp>
      <p:pic>
        <p:nvPicPr>
          <p:cNvPr id="13" name="Imagen 12"/>
          <p:cNvPicPr>
            <a:picLocks noChangeAspect="1"/>
          </p:cNvPicPr>
          <p:nvPr/>
        </p:nvPicPr>
        <p:blipFill rotWithShape="1">
          <a:blip r:embed="rId4"/>
          <a:srcRect l="25506" t="8203" r="27482" b="13120"/>
          <a:stretch/>
        </p:blipFill>
        <p:spPr>
          <a:xfrm>
            <a:off x="5113635" y="2036378"/>
            <a:ext cx="518349" cy="906021"/>
          </a:xfrm>
          <a:prstGeom prst="rect">
            <a:avLst/>
          </a:prstGeom>
        </p:spPr>
      </p:pic>
      <p:pic>
        <p:nvPicPr>
          <p:cNvPr id="14" name="Imagen 13"/>
          <p:cNvPicPr>
            <a:picLocks noChangeAspect="1"/>
          </p:cNvPicPr>
          <p:nvPr/>
        </p:nvPicPr>
        <p:blipFill>
          <a:blip r:embed="rId5"/>
          <a:stretch>
            <a:fillRect/>
          </a:stretch>
        </p:blipFill>
        <p:spPr>
          <a:xfrm>
            <a:off x="1093928" y="2365213"/>
            <a:ext cx="824055" cy="761793"/>
          </a:xfrm>
          <a:prstGeom prst="rect">
            <a:avLst/>
          </a:prstGeom>
        </p:spPr>
      </p:pic>
      <p:pic>
        <p:nvPicPr>
          <p:cNvPr id="4098" name="Picture 2" descr="Wearing short pants - stock vecto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2319" r="14199" b="27112"/>
          <a:stretch/>
        </p:blipFill>
        <p:spPr bwMode="auto">
          <a:xfrm>
            <a:off x="4013200" y="3315530"/>
            <a:ext cx="787400" cy="81576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Yellow animated figure standing in the queue - stock phot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08091" y="3439502"/>
            <a:ext cx="834642" cy="714083"/>
          </a:xfrm>
          <a:prstGeom prst="rect">
            <a:avLst/>
          </a:prstGeom>
          <a:solidFill>
            <a:schemeClr val="bg1"/>
          </a:solidFill>
        </p:spPr>
      </p:pic>
    </p:spTree>
    <p:extLst>
      <p:ext uri="{BB962C8B-B14F-4D97-AF65-F5344CB8AC3E}">
        <p14:creationId xmlns:p14="http://schemas.microsoft.com/office/powerpoint/2010/main" val="23572620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4"/>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5</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50339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La combinación vocal - consonante</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4</a:t>
            </a:r>
            <a:endParaRPr lang="es-CO" sz="1200" dirty="0"/>
          </a:p>
        </p:txBody>
      </p:sp>
      <p:sp>
        <p:nvSpPr>
          <p:cNvPr id="47" name="CuadroTexto 46"/>
          <p:cNvSpPr txBox="1"/>
          <p:nvPr/>
        </p:nvSpPr>
        <p:spPr>
          <a:xfrm>
            <a:off x="7348709" y="1289061"/>
            <a:ext cx="1752958" cy="224676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En un periódico de ofertas aparecen 3 imágenes, acompañadas de textos.</a:t>
            </a:r>
          </a:p>
          <a:p>
            <a:r>
              <a:rPr lang="es-CO" sz="1000" b="1" dirty="0" smtClean="0">
                <a:solidFill>
                  <a:schemeClr val="tx1"/>
                </a:solidFill>
                <a:latin typeface="Arial" panose="020B0604020202020204" pitchFamily="34" charset="0"/>
                <a:cs typeface="Arial" panose="020B0604020202020204" pitchFamily="34" charset="0"/>
              </a:rPr>
              <a:t>in</a:t>
            </a:r>
            <a:r>
              <a:rPr lang="es-CO" sz="1000" dirty="0" smtClean="0">
                <a:solidFill>
                  <a:schemeClr val="tx1"/>
                </a:solidFill>
                <a:latin typeface="Arial" panose="020B0604020202020204" pitchFamily="34" charset="0"/>
                <a:cs typeface="Arial" panose="020B0604020202020204" pitchFamily="34" charset="0"/>
              </a:rPr>
              <a:t>vestigador</a:t>
            </a:r>
          </a:p>
          <a:p>
            <a:r>
              <a:rPr lang="es-CO" sz="1000" b="1" dirty="0" smtClean="0">
                <a:solidFill>
                  <a:schemeClr val="tx1"/>
                </a:solidFill>
                <a:latin typeface="Arial" panose="020B0604020202020204" pitchFamily="34" charset="0"/>
                <a:cs typeface="Arial" panose="020B0604020202020204" pitchFamily="34" charset="0"/>
              </a:rPr>
              <a:t>en</a:t>
            </a:r>
            <a:r>
              <a:rPr lang="es-CO" sz="1000" dirty="0" smtClean="0">
                <a:solidFill>
                  <a:schemeClr val="tx1"/>
                </a:solidFill>
                <a:latin typeface="Arial" panose="020B0604020202020204" pitchFamily="34" charset="0"/>
                <a:cs typeface="Arial" panose="020B0604020202020204" pitchFamily="34" charset="0"/>
              </a:rPr>
              <a:t>trevista</a:t>
            </a:r>
          </a:p>
          <a:p>
            <a:r>
              <a:rPr lang="es-CO" sz="1000" b="1" dirty="0" smtClean="0">
                <a:solidFill>
                  <a:schemeClr val="tx1"/>
                </a:solidFill>
                <a:latin typeface="Arial" panose="020B0604020202020204" pitchFamily="34" charset="0"/>
                <a:cs typeface="Arial" panose="020B0604020202020204" pitchFamily="34" charset="0"/>
              </a:rPr>
              <a:t>os</a:t>
            </a:r>
            <a:r>
              <a:rPr lang="es-CO" sz="1000" dirty="0" smtClean="0">
                <a:solidFill>
                  <a:schemeClr val="tx1"/>
                </a:solidFill>
                <a:latin typeface="Arial" panose="020B0604020202020204" pitchFamily="34" charset="0"/>
                <a:cs typeface="Arial" panose="020B0604020202020204" pitchFamily="34" charset="0"/>
              </a:rPr>
              <a:t>curidad</a:t>
            </a:r>
          </a:p>
          <a:p>
            <a:endParaRPr lang="es-CO" sz="1000" dirty="0">
              <a:solidFill>
                <a:schemeClr val="tx1"/>
              </a:solidFill>
              <a:latin typeface="Arial" panose="020B0604020202020204" pitchFamily="34" charset="0"/>
              <a:cs typeface="Arial" panose="020B0604020202020204" pitchFamily="34" charset="0"/>
            </a:endParaRPr>
          </a:p>
          <a:p>
            <a:r>
              <a:rPr lang="es-CO" sz="1000" dirty="0" smtClean="0">
                <a:solidFill>
                  <a:srgbClr val="FF0000"/>
                </a:solidFill>
              </a:rPr>
              <a:t>IL_L_G01_U02_L02_03_11_05 Ilustración de un periódico de ofertas con un científico investigador, una habitación oscura y una entrevista.</a:t>
            </a:r>
            <a:endParaRPr lang="es-CO" sz="1000" dirty="0" smtClean="0">
              <a:solidFill>
                <a:schemeClr val="tx1"/>
              </a:solidFill>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2245999" cy="307777"/>
          </a:xfrm>
          <a:prstGeom prst="rect">
            <a:avLst/>
          </a:prstGeom>
          <a:noFill/>
        </p:spPr>
        <p:txBody>
          <a:bodyPr wrap="none" rtlCol="0">
            <a:spAutoFit/>
          </a:bodyPr>
          <a:lstStyle/>
          <a:p>
            <a:r>
              <a:rPr lang="es-CO" sz="1400" dirty="0" smtClean="0"/>
              <a:t>Observa las combinaciones.</a:t>
            </a:r>
            <a:endParaRPr lang="es-CO" sz="1400" dirty="0"/>
          </a:p>
        </p:txBody>
      </p:sp>
      <p:pic>
        <p:nvPicPr>
          <p:cNvPr id="12" name="Imagen 11"/>
          <p:cNvPicPr>
            <a:picLocks noChangeAspect="1"/>
          </p:cNvPicPr>
          <p:nvPr/>
        </p:nvPicPr>
        <p:blipFill rotWithShape="1">
          <a:blip r:embed="rId3"/>
          <a:srcRect l="3581" t="3587" b="7243"/>
          <a:stretch/>
        </p:blipFill>
        <p:spPr>
          <a:xfrm>
            <a:off x="162093" y="1864207"/>
            <a:ext cx="6983774" cy="2683933"/>
          </a:xfrm>
          <a:prstGeom prst="rect">
            <a:avLst/>
          </a:prstGeom>
        </p:spPr>
      </p:pic>
      <p:sp>
        <p:nvSpPr>
          <p:cNvPr id="15" name="Rectángulo 14"/>
          <p:cNvSpPr/>
          <p:nvPr/>
        </p:nvSpPr>
        <p:spPr>
          <a:xfrm>
            <a:off x="809001" y="1772322"/>
            <a:ext cx="3024611" cy="400110"/>
          </a:xfrm>
          <a:prstGeom prst="rect">
            <a:avLst/>
          </a:prstGeom>
          <a:solidFill>
            <a:schemeClr val="accent4">
              <a:lumMod val="40000"/>
              <a:lumOff val="60000"/>
            </a:schemeClr>
          </a:solidFill>
        </p:spPr>
        <p:txBody>
          <a:bodyPr wrap="none" lIns="91440" tIns="45720" rIns="91440" bIns="45720">
            <a:spAutoFit/>
          </a:bodyPr>
          <a:lstStyle/>
          <a:p>
            <a:pPr algn="ctr"/>
            <a:r>
              <a:rPr lang="es-ES" sz="2000" b="1" cap="none" spc="0" dirty="0" smtClean="0">
                <a:ln w="9525">
                  <a:solidFill>
                    <a:schemeClr val="accent2"/>
                  </a:solidFill>
                  <a:prstDash val="solid"/>
                </a:ln>
                <a:solidFill>
                  <a:srgbClr val="00B0F0"/>
                </a:solidFill>
                <a:effectLst/>
              </a:rPr>
              <a:t>Combinaciones en oferta…</a:t>
            </a:r>
            <a:endParaRPr lang="es-ES" sz="2000" b="1" cap="none" spc="0" dirty="0">
              <a:ln w="9525">
                <a:solidFill>
                  <a:schemeClr val="accent2"/>
                </a:solidFill>
                <a:prstDash val="solid"/>
              </a:ln>
              <a:solidFill>
                <a:srgbClr val="00B0F0"/>
              </a:solidFill>
              <a:effectLst/>
            </a:endParaRPr>
          </a:p>
        </p:txBody>
      </p:sp>
      <p:sp>
        <p:nvSpPr>
          <p:cNvPr id="17" name="Rectángulo 16"/>
          <p:cNvSpPr/>
          <p:nvPr/>
        </p:nvSpPr>
        <p:spPr>
          <a:xfrm>
            <a:off x="1879059" y="2386692"/>
            <a:ext cx="1591732"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in</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vestigador</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28" name="Rectángulo 27"/>
          <p:cNvSpPr/>
          <p:nvPr/>
        </p:nvSpPr>
        <p:spPr>
          <a:xfrm>
            <a:off x="2544653" y="3605355"/>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os</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curidad</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0" name="Rectángulo 29"/>
          <p:cNvSpPr/>
          <p:nvPr/>
        </p:nvSpPr>
        <p:spPr>
          <a:xfrm>
            <a:off x="3609718" y="2348539"/>
            <a:ext cx="1387214" cy="369332"/>
          </a:xfrm>
          <a:prstGeom prst="rect">
            <a:avLst/>
          </a:prstGeom>
          <a:noFill/>
        </p:spPr>
        <p:txBody>
          <a:bodyPr wrap="square" lIns="91440" tIns="45720" rIns="91440" bIns="45720">
            <a:spAutoFit/>
          </a:bodyPr>
          <a:lstStyle/>
          <a:p>
            <a:pPr algn="ctr"/>
            <a:r>
              <a:rPr lang="es-E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entury Gothic" panose="020B0502020202020204" pitchFamily="34" charset="0"/>
              </a:rPr>
              <a:t>en</a:t>
            </a:r>
            <a:r>
              <a:rPr lang="es-ES" b="1" dirty="0" smtClean="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rPr>
              <a:t>trevista</a:t>
            </a:r>
            <a:endParaRPr lang="es-ES" b="1" cap="none" spc="0" dirty="0">
              <a:ln w="9525">
                <a:solidFill>
                  <a:srgbClr val="0070C0"/>
                </a:solidFill>
                <a:prstDash val="solid"/>
              </a:ln>
              <a:solidFill>
                <a:schemeClr val="bg1"/>
              </a:solidFill>
              <a:effectLst>
                <a:outerShdw blurRad="12700" dist="38100" dir="2700000" algn="tl" rotWithShape="0">
                  <a:schemeClr val="accent5">
                    <a:lumMod val="60000"/>
                    <a:lumOff val="40000"/>
                  </a:schemeClr>
                </a:outerShdw>
              </a:effectLst>
              <a:latin typeface="Century Gothic" panose="020B0502020202020204" pitchFamily="34" charset="0"/>
            </a:endParaRPr>
          </a:p>
        </p:txBody>
      </p:sp>
      <p:sp>
        <p:nvSpPr>
          <p:cNvPr id="33" name="CuadroTexto 32"/>
          <p:cNvSpPr txBox="1"/>
          <p:nvPr/>
        </p:nvSpPr>
        <p:spPr>
          <a:xfrm>
            <a:off x="4742373" y="1671426"/>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IL_L_G01_U02_L02_03_11_05</a:t>
            </a:r>
            <a:endParaRPr lang="es-CO" sz="1200" dirty="0">
              <a:solidFill>
                <a:srgbClr val="FF0000"/>
              </a:solidFill>
            </a:endParaRPr>
          </a:p>
        </p:txBody>
      </p:sp>
      <p:pic>
        <p:nvPicPr>
          <p:cNvPr id="18" name="Imagen 17"/>
          <p:cNvPicPr>
            <a:picLocks noChangeAspect="1"/>
          </p:cNvPicPr>
          <p:nvPr/>
        </p:nvPicPr>
        <p:blipFill rotWithShape="1">
          <a:blip r:embed="rId4"/>
          <a:srcRect r="6868" b="7885"/>
          <a:stretch/>
        </p:blipFill>
        <p:spPr>
          <a:xfrm>
            <a:off x="4924074" y="2025002"/>
            <a:ext cx="1094416" cy="986253"/>
          </a:xfrm>
          <a:prstGeom prst="rect">
            <a:avLst/>
          </a:prstGeom>
        </p:spPr>
      </p:pic>
      <p:pic>
        <p:nvPicPr>
          <p:cNvPr id="19" name="Imagen 18"/>
          <p:cNvPicPr>
            <a:picLocks noChangeAspect="1"/>
          </p:cNvPicPr>
          <p:nvPr/>
        </p:nvPicPr>
        <p:blipFill rotWithShape="1">
          <a:blip r:embed="rId5"/>
          <a:srcRect l="6939" t="2529" r="8518" b="7637"/>
          <a:stretch/>
        </p:blipFill>
        <p:spPr>
          <a:xfrm>
            <a:off x="1116504" y="2189303"/>
            <a:ext cx="878202" cy="974640"/>
          </a:xfrm>
          <a:prstGeom prst="rect">
            <a:avLst/>
          </a:prstGeom>
        </p:spPr>
      </p:pic>
      <p:pic>
        <p:nvPicPr>
          <p:cNvPr id="22" name="Imagen 21"/>
          <p:cNvPicPr>
            <a:picLocks noChangeAspect="1"/>
          </p:cNvPicPr>
          <p:nvPr/>
        </p:nvPicPr>
        <p:blipFill rotWithShape="1">
          <a:blip r:embed="rId6"/>
          <a:srcRect b="7488"/>
          <a:stretch/>
        </p:blipFill>
        <p:spPr>
          <a:xfrm>
            <a:off x="4274392" y="3163943"/>
            <a:ext cx="1542207" cy="1020902"/>
          </a:xfrm>
          <a:prstGeom prst="rect">
            <a:avLst/>
          </a:prstGeom>
        </p:spPr>
      </p:pic>
    </p:spTree>
    <p:extLst>
      <p:ext uri="{BB962C8B-B14F-4D97-AF65-F5344CB8AC3E}">
        <p14:creationId xmlns:p14="http://schemas.microsoft.com/office/powerpoint/2010/main" val="27052998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2643" y="609597"/>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L_G01_U02_L02_03_12</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899611"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Seleccionar las combinaciones vocal - consonante</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4</a:t>
            </a:r>
            <a:endParaRPr lang="es-CO" sz="1200" dirty="0"/>
          </a:p>
        </p:txBody>
      </p:sp>
      <p:sp>
        <p:nvSpPr>
          <p:cNvPr id="47" name="CuadroTexto 46"/>
          <p:cNvSpPr txBox="1"/>
          <p:nvPr/>
        </p:nvSpPr>
        <p:spPr>
          <a:xfrm>
            <a:off x="7348709" y="1289061"/>
            <a:ext cx="1752958" cy="255454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las opciones de color en la parte superior y combinaciones de dos letras:</a:t>
            </a:r>
          </a:p>
          <a:p>
            <a:r>
              <a:rPr lang="es-CO" sz="1000" dirty="0" smtClean="0">
                <a:solidFill>
                  <a:srgbClr val="FF0000"/>
                </a:solidFill>
                <a:latin typeface="Arial" panose="020B0604020202020204" pitchFamily="34" charset="0"/>
                <a:cs typeface="Arial" panose="020B0604020202020204" pitchFamily="34" charset="0"/>
              </a:rPr>
              <a:t>al</a:t>
            </a:r>
            <a:r>
              <a:rPr lang="es-CO" sz="1000" dirty="0" smtClean="0">
                <a:latin typeface="Arial" panose="020B0604020202020204" pitchFamily="34" charset="0"/>
                <a:cs typeface="Arial" panose="020B0604020202020204" pitchFamily="34" charset="0"/>
              </a:rPr>
              <a:t>  te  </a:t>
            </a:r>
            <a:r>
              <a:rPr lang="es-CO" sz="1000" dirty="0" smtClean="0">
                <a:solidFill>
                  <a:srgbClr val="FF0000"/>
                </a:solidFill>
                <a:latin typeface="Arial" panose="020B0604020202020204" pitchFamily="34" charset="0"/>
                <a:cs typeface="Arial" panose="020B0604020202020204" pitchFamily="34" charset="0"/>
              </a:rPr>
              <a:t>em  os  </a:t>
            </a:r>
            <a:r>
              <a:rPr lang="es-CO" sz="1000" dirty="0" smtClean="0">
                <a:latin typeface="Arial" panose="020B0604020202020204" pitchFamily="34" charset="0"/>
                <a:cs typeface="Arial" panose="020B0604020202020204" pitchFamily="34" charset="0"/>
              </a:rPr>
              <a:t>la</a:t>
            </a:r>
          </a:p>
          <a:p>
            <a:r>
              <a:rPr lang="es-CO" sz="1000" dirty="0" smtClean="0">
                <a:latin typeface="Arial" panose="020B0604020202020204" pitchFamily="34" charset="0"/>
                <a:cs typeface="Arial" panose="020B0604020202020204" pitchFamily="34" charset="0"/>
              </a:rPr>
              <a:t>mi  </a:t>
            </a:r>
            <a:r>
              <a:rPr lang="es-CO" sz="1000" dirty="0" smtClean="0">
                <a:solidFill>
                  <a:srgbClr val="FF0000"/>
                </a:solidFill>
                <a:latin typeface="Arial" panose="020B0604020202020204" pitchFamily="34" charset="0"/>
                <a:cs typeface="Arial" panose="020B0604020202020204" pitchFamily="34" charset="0"/>
              </a:rPr>
              <a:t>an</a:t>
            </a:r>
            <a:r>
              <a:rPr lang="es-CO" sz="1000" dirty="0" smtClean="0">
                <a:latin typeface="Arial" panose="020B0604020202020204" pitchFamily="34" charset="0"/>
                <a:cs typeface="Arial" panose="020B0604020202020204" pitchFamily="34" charset="0"/>
              </a:rPr>
              <a:t>  </a:t>
            </a:r>
            <a:r>
              <a:rPr lang="es-CO" sz="1000" dirty="0" smtClean="0">
                <a:solidFill>
                  <a:srgbClr val="FF0000"/>
                </a:solidFill>
                <a:latin typeface="Arial" panose="020B0604020202020204" pitchFamily="34" charset="0"/>
                <a:cs typeface="Arial" panose="020B0604020202020204" pitchFamily="34" charset="0"/>
              </a:rPr>
              <a:t>es</a:t>
            </a:r>
            <a:r>
              <a:rPr lang="es-CO" sz="1000" dirty="0" smtClean="0">
                <a:latin typeface="Arial" panose="020B0604020202020204" pitchFamily="34" charset="0"/>
                <a:cs typeface="Arial" panose="020B0604020202020204" pitchFamily="34" charset="0"/>
              </a:rPr>
              <a:t>  pe  </a:t>
            </a:r>
            <a:r>
              <a:rPr lang="es-CO" sz="1000" dirty="0" smtClean="0">
                <a:solidFill>
                  <a:srgbClr val="FF0000"/>
                </a:solidFill>
                <a:latin typeface="Arial" panose="020B0604020202020204" pitchFamily="34" charset="0"/>
                <a:cs typeface="Arial" panose="020B0604020202020204" pitchFamily="34" charset="0"/>
              </a:rPr>
              <a:t>ar</a:t>
            </a:r>
          </a:p>
          <a:p>
            <a:r>
              <a:rPr lang="es-CO" sz="1000" dirty="0" smtClean="0">
                <a:solidFill>
                  <a:srgbClr val="FF0000"/>
                </a:solidFill>
                <a:latin typeface="Arial" panose="020B0604020202020204" pitchFamily="34" charset="0"/>
                <a:cs typeface="Arial" panose="020B0604020202020204" pitchFamily="34" charset="0"/>
              </a:rPr>
              <a:t>ul</a:t>
            </a:r>
            <a:r>
              <a:rPr lang="es-CO" sz="1000" dirty="0" smtClean="0">
                <a:latin typeface="Arial" panose="020B0604020202020204" pitchFamily="34" charset="0"/>
                <a:cs typeface="Arial" panose="020B0604020202020204" pitchFamily="34" charset="0"/>
              </a:rPr>
              <a:t>  </a:t>
            </a:r>
            <a:r>
              <a:rPr lang="es-CO" sz="1000" dirty="0" smtClean="0">
                <a:solidFill>
                  <a:srgbClr val="FF0000"/>
                </a:solidFill>
                <a:latin typeface="Arial" panose="020B0604020202020204" pitchFamily="34" charset="0"/>
                <a:cs typeface="Arial" panose="020B0604020202020204" pitchFamily="34" charset="0"/>
              </a:rPr>
              <a:t>im</a:t>
            </a:r>
            <a:r>
              <a:rPr lang="es-CO" sz="1000" dirty="0" smtClean="0">
                <a:latin typeface="Arial" panose="020B0604020202020204" pitchFamily="34" charset="0"/>
                <a:cs typeface="Arial" panose="020B0604020202020204" pitchFamily="34" charset="0"/>
              </a:rPr>
              <a:t>  fa  </a:t>
            </a:r>
            <a:r>
              <a:rPr lang="es-CO" sz="1000" dirty="0" smtClean="0">
                <a:solidFill>
                  <a:srgbClr val="FF0000"/>
                </a:solidFill>
                <a:latin typeface="Arial" panose="020B0604020202020204" pitchFamily="34" charset="0"/>
                <a:cs typeface="Arial" panose="020B0604020202020204" pitchFamily="34" charset="0"/>
              </a:rPr>
              <a:t>om</a:t>
            </a:r>
            <a:r>
              <a:rPr lang="es-CO" sz="1000" dirty="0" smtClean="0">
                <a:latin typeface="Arial" panose="020B0604020202020204" pitchFamily="34" charset="0"/>
                <a:cs typeface="Arial" panose="020B0604020202020204" pitchFamily="34" charset="0"/>
              </a:rPr>
              <a:t>  ce</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niño debe colorear solo las combinaciones vocal – consonante. </a:t>
            </a:r>
            <a:endParaRPr lang="es-CO" sz="1000" dirty="0">
              <a:latin typeface="Arial" panose="020B0604020202020204" pitchFamily="34" charset="0"/>
              <a:cs typeface="Arial" panose="020B0604020202020204" pitchFamily="34" charset="0"/>
            </a:endParaRPr>
          </a:p>
          <a:p>
            <a:endParaRPr lang="es-CO" sz="1000" dirty="0" smtClean="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Establecer mecanismo de comprobación.</a:t>
            </a:r>
          </a:p>
        </p:txBody>
      </p:sp>
      <p:sp>
        <p:nvSpPr>
          <p:cNvPr id="23" name="CuadroTexto 22"/>
          <p:cNvSpPr txBox="1"/>
          <p:nvPr/>
        </p:nvSpPr>
        <p:spPr>
          <a:xfrm>
            <a:off x="162092" y="1494135"/>
            <a:ext cx="3569375" cy="307777"/>
          </a:xfrm>
          <a:prstGeom prst="rect">
            <a:avLst/>
          </a:prstGeom>
          <a:noFill/>
        </p:spPr>
        <p:txBody>
          <a:bodyPr wrap="none" rtlCol="0">
            <a:spAutoFit/>
          </a:bodyPr>
          <a:lstStyle/>
          <a:p>
            <a:r>
              <a:rPr lang="es-CO" sz="1400" dirty="0" smtClean="0"/>
              <a:t>Colorea las combinaciones vocal - consonante.</a:t>
            </a:r>
            <a:endParaRPr lang="es-CO" sz="1400" dirty="0"/>
          </a:p>
        </p:txBody>
      </p:sp>
      <p:pic>
        <p:nvPicPr>
          <p:cNvPr id="12" name="Imagen 11"/>
          <p:cNvPicPr>
            <a:picLocks noChangeAspect="1"/>
          </p:cNvPicPr>
          <p:nvPr/>
        </p:nvPicPr>
        <p:blipFill rotWithShape="1">
          <a:blip r:embed="rId3"/>
          <a:srcRect l="65519" t="30349" r="15508" b="64152"/>
          <a:stretch/>
        </p:blipFill>
        <p:spPr>
          <a:xfrm>
            <a:off x="271991" y="1801912"/>
            <a:ext cx="6806141" cy="400595"/>
          </a:xfrm>
          <a:prstGeom prst="rect">
            <a:avLst/>
          </a:prstGeom>
        </p:spPr>
      </p:pic>
      <p:sp>
        <p:nvSpPr>
          <p:cNvPr id="14" name="Rectángulo 13"/>
          <p:cNvSpPr/>
          <p:nvPr/>
        </p:nvSpPr>
        <p:spPr>
          <a:xfrm>
            <a:off x="573645" y="2182712"/>
            <a:ext cx="742539"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al</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2" name="Rectángulo 21"/>
          <p:cNvSpPr/>
          <p:nvPr/>
        </p:nvSpPr>
        <p:spPr>
          <a:xfrm>
            <a:off x="1708178" y="2182712"/>
            <a:ext cx="813225" cy="923330"/>
          </a:xfrm>
          <a:prstGeom prst="rect">
            <a:avLst/>
          </a:prstGeom>
          <a:noFill/>
        </p:spPr>
        <p:txBody>
          <a:bodyPr wrap="square" lIns="91440" tIns="45720" rIns="91440" bIns="45720">
            <a:spAutoFit/>
          </a:bodyPr>
          <a:lstStyle/>
          <a:p>
            <a:pPr algn="ctr"/>
            <a:r>
              <a:rPr lang="es-E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te</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8" name="Rectángulo 27"/>
          <p:cNvSpPr/>
          <p:nvPr/>
        </p:nvSpPr>
        <p:spPr>
          <a:xfrm>
            <a:off x="2700029" y="2172592"/>
            <a:ext cx="1093973" cy="923330"/>
          </a:xfrm>
          <a:prstGeom prst="rect">
            <a:avLst/>
          </a:prstGeom>
          <a:noFill/>
        </p:spPr>
        <p:txBody>
          <a:bodyPr wrap="square" lIns="91440" tIns="45720" rIns="91440" bIns="45720">
            <a:spAutoFit/>
          </a:bodyPr>
          <a:lstStyle/>
          <a:p>
            <a:pPr algn="ctr"/>
            <a:r>
              <a:rPr lang="es-E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em</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Rectángulo 28"/>
          <p:cNvSpPr/>
          <p:nvPr/>
        </p:nvSpPr>
        <p:spPr>
          <a:xfrm>
            <a:off x="3972628" y="2172592"/>
            <a:ext cx="876124"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os</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0" name="Rectángulo 29"/>
          <p:cNvSpPr/>
          <p:nvPr/>
        </p:nvSpPr>
        <p:spPr>
          <a:xfrm>
            <a:off x="5102545" y="2172592"/>
            <a:ext cx="742539" cy="923330"/>
          </a:xfrm>
          <a:prstGeom prst="rect">
            <a:avLst/>
          </a:prstGeom>
          <a:noFill/>
        </p:spPr>
        <p:txBody>
          <a:bodyPr wrap="square" lIns="91440" tIns="45720" rIns="91440" bIns="45720">
            <a:spAutoFit/>
          </a:bodyPr>
          <a:lstStyle/>
          <a:p>
            <a:pPr algn="ctr"/>
            <a:r>
              <a:rPr lang="es-E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la</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1" name="Rectángulo 30"/>
          <p:cNvSpPr/>
          <p:nvPr/>
        </p:nvSpPr>
        <p:spPr>
          <a:xfrm>
            <a:off x="1058789" y="2896946"/>
            <a:ext cx="916279"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mi</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2" name="Rectángulo 31"/>
          <p:cNvSpPr/>
          <p:nvPr/>
        </p:nvSpPr>
        <p:spPr>
          <a:xfrm>
            <a:off x="2273203" y="2896946"/>
            <a:ext cx="951291" cy="923330"/>
          </a:xfrm>
          <a:prstGeom prst="rect">
            <a:avLst/>
          </a:prstGeom>
          <a:noFill/>
        </p:spPr>
        <p:txBody>
          <a:bodyPr wrap="square" lIns="91440" tIns="45720" rIns="91440" bIns="45720">
            <a:spAutoFit/>
          </a:bodyPr>
          <a:lstStyle/>
          <a:p>
            <a:pPr algn="ctr"/>
            <a:r>
              <a:rPr lang="es-E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an</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3" name="Rectángulo 32"/>
          <p:cNvSpPr/>
          <p:nvPr/>
        </p:nvSpPr>
        <p:spPr>
          <a:xfrm>
            <a:off x="3403121" y="2886826"/>
            <a:ext cx="875312" cy="923330"/>
          </a:xfrm>
          <a:prstGeom prst="rect">
            <a:avLst/>
          </a:prstGeom>
          <a:noFill/>
        </p:spPr>
        <p:txBody>
          <a:bodyPr wrap="square" lIns="91440" tIns="45720" rIns="91440" bIns="45720">
            <a:spAutoFit/>
          </a:bodyPr>
          <a:lstStyle/>
          <a:p>
            <a:pPr algn="ctr"/>
            <a:r>
              <a:rPr lang="es-E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es</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4" name="Rectángulo 33"/>
          <p:cNvSpPr/>
          <p:nvPr/>
        </p:nvSpPr>
        <p:spPr>
          <a:xfrm>
            <a:off x="4537654" y="2886826"/>
            <a:ext cx="996062"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pe</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5" name="Rectángulo 34"/>
          <p:cNvSpPr/>
          <p:nvPr/>
        </p:nvSpPr>
        <p:spPr>
          <a:xfrm>
            <a:off x="5667571" y="2886826"/>
            <a:ext cx="826362"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ar</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6" name="Rectángulo 35"/>
          <p:cNvSpPr/>
          <p:nvPr/>
        </p:nvSpPr>
        <p:spPr>
          <a:xfrm>
            <a:off x="573375" y="3458584"/>
            <a:ext cx="742539"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ul</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7" name="Rectángulo 36"/>
          <p:cNvSpPr/>
          <p:nvPr/>
        </p:nvSpPr>
        <p:spPr>
          <a:xfrm>
            <a:off x="1707908" y="3486842"/>
            <a:ext cx="916279" cy="923330"/>
          </a:xfrm>
          <a:prstGeom prst="rect">
            <a:avLst/>
          </a:prstGeom>
          <a:noFill/>
        </p:spPr>
        <p:txBody>
          <a:bodyPr wrap="square" lIns="91440" tIns="45720" rIns="91440" bIns="45720">
            <a:spAutoFit/>
          </a:bodyPr>
          <a:lstStyle/>
          <a:p>
            <a:pPr algn="ctr"/>
            <a:r>
              <a:rPr lang="es-E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im</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8" name="Rectángulo 37"/>
          <p:cNvSpPr/>
          <p:nvPr/>
        </p:nvSpPr>
        <p:spPr>
          <a:xfrm>
            <a:off x="2837825" y="3448464"/>
            <a:ext cx="742539"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fa</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9" name="Rectángulo 38"/>
          <p:cNvSpPr/>
          <p:nvPr/>
        </p:nvSpPr>
        <p:spPr>
          <a:xfrm>
            <a:off x="3839585" y="3458584"/>
            <a:ext cx="1234642" cy="923330"/>
          </a:xfrm>
          <a:prstGeom prst="rect">
            <a:avLst/>
          </a:prstGeom>
          <a:noFill/>
        </p:spPr>
        <p:txBody>
          <a:bodyPr wrap="square" lIns="91440" tIns="45720" rIns="91440" bIns="45720">
            <a:spAutoFit/>
          </a:bodyPr>
          <a:lstStyle/>
          <a:p>
            <a:pPr algn="ctr"/>
            <a:r>
              <a:rPr lang="es-ES" sz="5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om</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40" name="Rectángulo 39"/>
          <p:cNvSpPr/>
          <p:nvPr/>
        </p:nvSpPr>
        <p:spPr>
          <a:xfrm>
            <a:off x="5102275" y="3448464"/>
            <a:ext cx="909058" cy="923330"/>
          </a:xfrm>
          <a:prstGeom prst="rect">
            <a:avLst/>
          </a:prstGeom>
          <a:noFill/>
        </p:spPr>
        <p:txBody>
          <a:bodyPr wrap="square" lIns="91440" tIns="45720" rIns="91440" bIns="45720">
            <a:spAutoFit/>
          </a:bodyPr>
          <a:lstStyle/>
          <a:p>
            <a:pPr algn="ctr"/>
            <a:r>
              <a:rPr lang="es-E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ce</a:t>
            </a:r>
            <a:endParaRPr lang="es-ES"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val="30875146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n 28"/>
          <p:cNvPicPr>
            <a:picLocks noChangeAspect="1"/>
          </p:cNvPicPr>
          <p:nvPr/>
        </p:nvPicPr>
        <p:blipFill rotWithShape="1">
          <a:blip r:embed="rId2">
            <a:duotone>
              <a:prstClr val="black"/>
              <a:schemeClr val="accent1">
                <a:lumMod val="20000"/>
                <a:lumOff val="80000"/>
                <a:tint val="45000"/>
                <a:satMod val="400000"/>
              </a:schemeClr>
            </a:duotone>
          </a:blip>
          <a:srcRect b="9623"/>
          <a:stretch/>
        </p:blipFill>
        <p:spPr>
          <a:xfrm>
            <a:off x="22643" y="609597"/>
            <a:ext cx="7250224"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L_G01_U02_L02_03_13</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51168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Escribir las combinaciones vocal - consonante</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4</a:t>
            </a:r>
            <a:endParaRPr lang="es-CO" sz="1200" dirty="0"/>
          </a:p>
        </p:txBody>
      </p:sp>
      <p:sp>
        <p:nvSpPr>
          <p:cNvPr id="47" name="CuadroTexto 46"/>
          <p:cNvSpPr txBox="1"/>
          <p:nvPr/>
        </p:nvSpPr>
        <p:spPr>
          <a:xfrm>
            <a:off x="7348709" y="1289061"/>
            <a:ext cx="1752958" cy="286232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seis combinaciones de dos letras en la parte superior:</a:t>
            </a:r>
          </a:p>
          <a:p>
            <a:r>
              <a:rPr lang="es-CO" sz="1000" dirty="0" smtClean="0">
                <a:latin typeface="Arial" panose="020B0604020202020204" pitchFamily="34" charset="0"/>
                <a:cs typeface="Arial" panose="020B0604020202020204" pitchFamily="34" charset="0"/>
              </a:rPr>
              <a:t>as   on   es   ar   in  en</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Debajo aparecen palabras incompletas con un botón de acertijo que revelará la combinación faltante al hacer clic:</a:t>
            </a:r>
          </a:p>
          <a:p>
            <a:r>
              <a:rPr lang="es-CO" sz="1000" dirty="0" smtClean="0">
                <a:solidFill>
                  <a:srgbClr val="FF0000"/>
                </a:solidFill>
                <a:latin typeface="Arial" panose="020B0604020202020204" pitchFamily="34" charset="0"/>
                <a:cs typeface="Arial" panose="020B0604020202020204" pitchFamily="34" charset="0"/>
              </a:rPr>
              <a:t>ar</a:t>
            </a:r>
          </a:p>
          <a:p>
            <a:r>
              <a:rPr lang="es-CO" sz="1000" dirty="0" smtClean="0">
                <a:solidFill>
                  <a:srgbClr val="FF0000"/>
                </a:solidFill>
                <a:latin typeface="Arial" panose="020B0604020202020204" pitchFamily="34" charset="0"/>
                <a:cs typeface="Arial" panose="020B0604020202020204" pitchFamily="34" charset="0"/>
              </a:rPr>
              <a:t>en</a:t>
            </a:r>
          </a:p>
          <a:p>
            <a:r>
              <a:rPr lang="es-CO" sz="1000" dirty="0" smtClean="0">
                <a:solidFill>
                  <a:srgbClr val="FF0000"/>
                </a:solidFill>
                <a:latin typeface="Arial" panose="020B0604020202020204" pitchFamily="34" charset="0"/>
                <a:cs typeface="Arial" panose="020B0604020202020204" pitchFamily="34" charset="0"/>
              </a:rPr>
              <a:t>on</a:t>
            </a:r>
          </a:p>
          <a:p>
            <a:r>
              <a:rPr lang="es-CO" sz="1000" dirty="0" smtClean="0">
                <a:solidFill>
                  <a:srgbClr val="FF0000"/>
                </a:solidFill>
                <a:latin typeface="Arial" panose="020B0604020202020204" pitchFamily="34" charset="0"/>
                <a:cs typeface="Arial" panose="020B0604020202020204" pitchFamily="34" charset="0"/>
              </a:rPr>
              <a:t>in</a:t>
            </a:r>
          </a:p>
          <a:p>
            <a:r>
              <a:rPr lang="es-CO" sz="1000" dirty="0" smtClean="0">
                <a:solidFill>
                  <a:srgbClr val="FF0000"/>
                </a:solidFill>
                <a:latin typeface="Arial" panose="020B0604020202020204" pitchFamily="34" charset="0"/>
                <a:cs typeface="Arial" panose="020B0604020202020204" pitchFamily="34" charset="0"/>
              </a:rPr>
              <a:t>as</a:t>
            </a:r>
          </a:p>
          <a:p>
            <a:r>
              <a:rPr lang="es-CO" sz="1000" dirty="0" smtClean="0">
                <a:solidFill>
                  <a:srgbClr val="FF0000"/>
                </a:solidFill>
                <a:latin typeface="Arial" panose="020B0604020202020204" pitchFamily="34" charset="0"/>
                <a:cs typeface="Arial" panose="020B0604020202020204" pitchFamily="34" charset="0"/>
              </a:rPr>
              <a:t>es</a:t>
            </a:r>
            <a:endParaRPr lang="es-CO" sz="1000" dirty="0">
              <a:solidFill>
                <a:srgbClr val="FF0000"/>
              </a:solidFill>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6805975" cy="523220"/>
          </a:xfrm>
          <a:prstGeom prst="rect">
            <a:avLst/>
          </a:prstGeom>
          <a:noFill/>
        </p:spPr>
        <p:txBody>
          <a:bodyPr wrap="square" rtlCol="0">
            <a:spAutoFit/>
          </a:bodyPr>
          <a:lstStyle/>
          <a:p>
            <a:r>
              <a:rPr lang="es-CO" sz="1400" dirty="0" smtClean="0"/>
              <a:t>Observa las combinaciones vocal – consonante. Luego, haz clic sobre los íconos y descubre las palabras.</a:t>
            </a:r>
            <a:endParaRPr lang="es-CO" sz="1400" dirty="0"/>
          </a:p>
        </p:txBody>
      </p:sp>
      <p:sp>
        <p:nvSpPr>
          <p:cNvPr id="14" name="Rectángulo 13"/>
          <p:cNvSpPr/>
          <p:nvPr/>
        </p:nvSpPr>
        <p:spPr>
          <a:xfrm>
            <a:off x="485893" y="1715925"/>
            <a:ext cx="6311747" cy="769441"/>
          </a:xfrm>
          <a:prstGeom prst="rect">
            <a:avLst/>
          </a:prstGeom>
          <a:noFill/>
        </p:spPr>
        <p:txBody>
          <a:bodyPr wrap="square" lIns="91440" tIns="45720" rIns="91440" bIns="45720">
            <a:spAutoFit/>
          </a:bodyPr>
          <a:lstStyle/>
          <a:p>
            <a:pPr algn="ctr"/>
            <a:r>
              <a:rPr lang="es-ES" sz="44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as    on    es     ar    in    en</a:t>
            </a:r>
            <a:endParaRPr lang="es-ES" sz="4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3" name="CuadroTexto 12"/>
          <p:cNvSpPr txBox="1"/>
          <p:nvPr/>
        </p:nvSpPr>
        <p:spPr>
          <a:xfrm>
            <a:off x="931716" y="2722234"/>
            <a:ext cx="869149"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a:latin typeface="Century Gothic" panose="020B0502020202020204" pitchFamily="34" charset="0"/>
              </a:rPr>
              <a:t> </a:t>
            </a:r>
            <a:r>
              <a:rPr lang="es-CO" dirty="0" smtClean="0">
                <a:latin typeface="Century Gothic" panose="020B0502020202020204" pitchFamily="34" charset="0"/>
              </a:rPr>
              <a:t>     co</a:t>
            </a:r>
            <a:endParaRPr lang="es-CO" dirty="0">
              <a:latin typeface="Century Gothic" panose="020B0502020202020204" pitchFamily="34" charset="0"/>
            </a:endParaRPr>
          </a:p>
        </p:txBody>
      </p:sp>
      <p:sp>
        <p:nvSpPr>
          <p:cNvPr id="41" name="CuadroTexto 40"/>
          <p:cNvSpPr txBox="1"/>
          <p:nvPr/>
        </p:nvSpPr>
        <p:spPr>
          <a:xfrm>
            <a:off x="929181" y="3493157"/>
            <a:ext cx="1335622"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a:latin typeface="Century Gothic" panose="020B0502020202020204" pitchFamily="34" charset="0"/>
              </a:rPr>
              <a:t> </a:t>
            </a:r>
            <a:r>
              <a:rPr lang="es-CO" dirty="0" smtClean="0">
                <a:latin typeface="Century Gothic" panose="020B0502020202020204" pitchFamily="34" charset="0"/>
              </a:rPr>
              <a:t>     salada</a:t>
            </a:r>
            <a:endParaRPr lang="es-CO" dirty="0">
              <a:latin typeface="Century Gothic" panose="020B0502020202020204" pitchFamily="34" charset="0"/>
            </a:endParaRPr>
          </a:p>
        </p:txBody>
      </p:sp>
      <p:sp>
        <p:nvSpPr>
          <p:cNvPr id="42" name="CuadroTexto 41"/>
          <p:cNvSpPr txBox="1"/>
          <p:nvPr/>
        </p:nvSpPr>
        <p:spPr>
          <a:xfrm>
            <a:off x="2996919" y="2722234"/>
            <a:ext cx="1382110"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a:latin typeface="Century Gothic" panose="020B0502020202020204" pitchFamily="34" charset="0"/>
              </a:rPr>
              <a:t> </a:t>
            </a:r>
            <a:r>
              <a:rPr lang="es-CO" dirty="0" smtClean="0">
                <a:latin typeface="Century Gothic" panose="020B0502020202020204" pitchFamily="34" charset="0"/>
              </a:rPr>
              <a:t>     dulado</a:t>
            </a:r>
            <a:endParaRPr lang="es-CO" dirty="0">
              <a:latin typeface="Century Gothic" panose="020B0502020202020204" pitchFamily="34" charset="0"/>
            </a:endParaRPr>
          </a:p>
        </p:txBody>
      </p:sp>
      <p:sp>
        <p:nvSpPr>
          <p:cNvPr id="43" name="CuadroTexto 42"/>
          <p:cNvSpPr txBox="1"/>
          <p:nvPr/>
        </p:nvSpPr>
        <p:spPr>
          <a:xfrm>
            <a:off x="2994384" y="3493157"/>
            <a:ext cx="1378904"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a:latin typeface="Century Gothic" panose="020B0502020202020204" pitchFamily="34" charset="0"/>
              </a:rPr>
              <a:t> </a:t>
            </a:r>
            <a:r>
              <a:rPr lang="es-CO" dirty="0" smtClean="0">
                <a:latin typeface="Century Gothic" panose="020B0502020202020204" pitchFamily="34" charset="0"/>
              </a:rPr>
              <a:t>     dígena</a:t>
            </a:r>
            <a:endParaRPr lang="es-CO" dirty="0">
              <a:latin typeface="Century Gothic" panose="020B0502020202020204" pitchFamily="34" charset="0"/>
            </a:endParaRPr>
          </a:p>
        </p:txBody>
      </p:sp>
      <p:sp>
        <p:nvSpPr>
          <p:cNvPr id="44" name="CuadroTexto 43"/>
          <p:cNvSpPr txBox="1"/>
          <p:nvPr/>
        </p:nvSpPr>
        <p:spPr>
          <a:xfrm>
            <a:off x="5218101" y="2722234"/>
            <a:ext cx="1542410"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a:latin typeface="Century Gothic" panose="020B0502020202020204" pitchFamily="34" charset="0"/>
              </a:rPr>
              <a:t> </a:t>
            </a:r>
            <a:r>
              <a:rPr lang="es-CO" dirty="0" smtClean="0">
                <a:latin typeface="Century Gothic" panose="020B0502020202020204" pitchFamily="34" charset="0"/>
              </a:rPr>
              <a:t>     tronauta</a:t>
            </a:r>
            <a:endParaRPr lang="es-CO" dirty="0">
              <a:latin typeface="Century Gothic" panose="020B0502020202020204" pitchFamily="34" charset="0"/>
            </a:endParaRPr>
          </a:p>
        </p:txBody>
      </p:sp>
      <p:sp>
        <p:nvSpPr>
          <p:cNvPr id="45" name="CuadroTexto 44"/>
          <p:cNvSpPr txBox="1"/>
          <p:nvPr/>
        </p:nvSpPr>
        <p:spPr>
          <a:xfrm>
            <a:off x="5215566" y="3493157"/>
            <a:ext cx="1377300"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a:latin typeface="Century Gothic" panose="020B0502020202020204" pitchFamily="34" charset="0"/>
              </a:rPr>
              <a:t> </a:t>
            </a:r>
            <a:r>
              <a:rPr lang="es-CO" dirty="0" smtClean="0">
                <a:latin typeface="Century Gothic" panose="020B0502020202020204" pitchFamily="34" charset="0"/>
              </a:rPr>
              <a:t>     pinaca</a:t>
            </a:r>
            <a:endParaRPr lang="es-CO" dirty="0">
              <a:latin typeface="Century Gothic" panose="020B0502020202020204" pitchFamily="34" charset="0"/>
            </a:endParaRPr>
          </a:p>
        </p:txBody>
      </p:sp>
      <p:sp>
        <p:nvSpPr>
          <p:cNvPr id="15" name="Botón de acción: Ayuda 14">
            <a:hlinkClick r:id="" action="ppaction://noaction" highlightClick="1"/>
          </p:cNvPr>
          <p:cNvSpPr/>
          <p:nvPr/>
        </p:nvSpPr>
        <p:spPr>
          <a:xfrm>
            <a:off x="993755" y="2760807"/>
            <a:ext cx="338667" cy="300366"/>
          </a:xfrm>
          <a:prstGeom prst="actionButtonHelp">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6" name="Botón de acción: Ayuda 45">
            <a:hlinkClick r:id="" action="ppaction://noaction" highlightClick="1"/>
          </p:cNvPr>
          <p:cNvSpPr/>
          <p:nvPr/>
        </p:nvSpPr>
        <p:spPr>
          <a:xfrm>
            <a:off x="1010683" y="3531273"/>
            <a:ext cx="338667" cy="300366"/>
          </a:xfrm>
          <a:prstGeom prst="actionButtonHelp">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8" name="Botón de acción: Ayuda 47">
            <a:hlinkClick r:id="" action="ppaction://noaction" highlightClick="1"/>
          </p:cNvPr>
          <p:cNvSpPr/>
          <p:nvPr/>
        </p:nvSpPr>
        <p:spPr>
          <a:xfrm>
            <a:off x="3022939" y="2751838"/>
            <a:ext cx="338667" cy="300366"/>
          </a:xfrm>
          <a:prstGeom prst="actionButtonHelp">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9" name="Botón de acción: Ayuda 48">
            <a:hlinkClick r:id="" action="ppaction://noaction" highlightClick="1"/>
          </p:cNvPr>
          <p:cNvSpPr/>
          <p:nvPr/>
        </p:nvSpPr>
        <p:spPr>
          <a:xfrm>
            <a:off x="3039867" y="3522304"/>
            <a:ext cx="338667" cy="300366"/>
          </a:xfrm>
          <a:prstGeom prst="actionButtonHelp">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0" name="Botón de acción: Ayuda 49">
            <a:hlinkClick r:id="" action="ppaction://noaction" highlightClick="1"/>
          </p:cNvPr>
          <p:cNvSpPr/>
          <p:nvPr/>
        </p:nvSpPr>
        <p:spPr>
          <a:xfrm>
            <a:off x="5241396" y="2760807"/>
            <a:ext cx="338667" cy="300366"/>
          </a:xfrm>
          <a:prstGeom prst="actionButtonHelp">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1" name="Botón de acción: Ayuda 50">
            <a:hlinkClick r:id="" action="ppaction://noaction" highlightClick="1"/>
          </p:cNvPr>
          <p:cNvSpPr/>
          <p:nvPr/>
        </p:nvSpPr>
        <p:spPr>
          <a:xfrm>
            <a:off x="5258324" y="3531273"/>
            <a:ext cx="338667" cy="300366"/>
          </a:xfrm>
          <a:prstGeom prst="actionButtonHelp">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9308942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9" name="CuadroTexto 8"/>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L_G01_U02_L02_03_14</a:t>
            </a:r>
            <a:endParaRPr lang="es-CO" sz="1000" dirty="0">
              <a:latin typeface="Arial" panose="020B0604020202020204" pitchFamily="34" charset="0"/>
              <a:cs typeface="Arial" panose="020B0604020202020204" pitchFamily="34" charset="0"/>
            </a:endParaRPr>
          </a:p>
        </p:txBody>
      </p:sp>
      <p:sp>
        <p:nvSpPr>
          <p:cNvPr id="11" name="CuadroTexto 10"/>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2" name="CuadroTexto 11"/>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3" name="Rectángulo 12"/>
          <p:cNvSpPr/>
          <p:nvPr/>
        </p:nvSpPr>
        <p:spPr>
          <a:xfrm>
            <a:off x="635000" y="1306731"/>
            <a:ext cx="5857840" cy="3062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Botón de acción: Hacia delante o Siguiente 13">
            <a:hlinkClick r:id="" action="ppaction://hlinkshowjump?jump=nextslide" highlightClick="1"/>
          </p:cNvPr>
          <p:cNvSpPr/>
          <p:nvPr/>
        </p:nvSpPr>
        <p:spPr>
          <a:xfrm>
            <a:off x="3217332" y="2335860"/>
            <a:ext cx="863609" cy="902208"/>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5" name="CuadroTexto 14"/>
          <p:cNvSpPr txBox="1"/>
          <p:nvPr/>
        </p:nvSpPr>
        <p:spPr>
          <a:xfrm>
            <a:off x="122988" y="697613"/>
            <a:ext cx="4951677" cy="553998"/>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dirty="0" smtClean="0"/>
              <a:t>Identificar vocales y combinaciones en una oración</a:t>
            </a:r>
          </a:p>
          <a:p>
            <a:pPr lvl="0"/>
            <a:r>
              <a:rPr lang="es-CO" sz="1200" dirty="0">
                <a:solidFill>
                  <a:prstClr val="black"/>
                </a:solidFill>
              </a:rPr>
              <a:t>Desarrollo </a:t>
            </a:r>
            <a:r>
              <a:rPr lang="es-CO" sz="1200" dirty="0">
                <a:solidFill>
                  <a:prstClr val="black"/>
                </a:solidFill>
                <a:sym typeface="Wingdings 3" panose="05040102010807070707" pitchFamily="18" charset="2"/>
              </a:rPr>
              <a:t></a:t>
            </a:r>
            <a:r>
              <a:rPr lang="es-CO" sz="1200" dirty="0">
                <a:solidFill>
                  <a:prstClr val="black"/>
                </a:solidFill>
              </a:rPr>
              <a:t> Actividad 5</a:t>
            </a:r>
          </a:p>
        </p:txBody>
      </p:sp>
      <p:sp>
        <p:nvSpPr>
          <p:cNvPr id="16" name="CuadroTexto 15"/>
          <p:cNvSpPr txBox="1"/>
          <p:nvPr/>
        </p:nvSpPr>
        <p:spPr>
          <a:xfrm>
            <a:off x="7332133" y="1293056"/>
            <a:ext cx="1769533" cy="116955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Animación que muestra las vocales y las combinaciones en una oración.</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AN_L_G01_U02_L02_03_14</a:t>
            </a:r>
            <a:endParaRPr lang="es-CO" sz="1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16431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Imagen 80"/>
          <p:cNvPicPr>
            <a:picLocks noChangeAspect="1"/>
          </p:cNvPicPr>
          <p:nvPr/>
        </p:nvPicPr>
        <p:blipFill rotWithShape="1">
          <a:blip r:embed="rId2">
            <a:duotone>
              <a:prstClr val="black"/>
              <a:schemeClr val="accent1">
                <a:lumMod val="20000"/>
                <a:lumOff val="80000"/>
                <a:tint val="45000"/>
                <a:satMod val="400000"/>
              </a:schemeClr>
            </a:duotone>
          </a:blip>
          <a:srcRect b="9623"/>
          <a:stretch/>
        </p:blipFill>
        <p:spPr>
          <a:xfrm>
            <a:off x="22643" y="609597"/>
            <a:ext cx="7250224" cy="4055536"/>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L_G01_U02_L02_03_15</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716565"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Seleccionar las vocales y las combinaciones en una oración</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5</a:t>
            </a:r>
            <a:endParaRPr lang="es-CO" sz="1200" dirty="0"/>
          </a:p>
        </p:txBody>
      </p:sp>
      <p:sp>
        <p:nvSpPr>
          <p:cNvPr id="47" name="CuadroTexto 46"/>
          <p:cNvSpPr txBox="1"/>
          <p:nvPr/>
        </p:nvSpPr>
        <p:spPr>
          <a:xfrm>
            <a:off x="7348709" y="1289061"/>
            <a:ext cx="1752958" cy="34778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tres frases precedidas por un enunciado.</a:t>
            </a:r>
          </a:p>
          <a:p>
            <a:endParaRPr lang="es-CO" sz="1000" dirty="0" smtClean="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El niño deberá marcar las letras o combinaciones según cada enunciado, así:</a:t>
            </a:r>
          </a:p>
          <a:p>
            <a:r>
              <a:rPr lang="es-CO" sz="1000" dirty="0" smtClean="0">
                <a:latin typeface="Arial" panose="020B0604020202020204" pitchFamily="34" charset="0"/>
                <a:cs typeface="Arial" panose="020B0604020202020204" pitchFamily="34" charset="0"/>
              </a:rPr>
              <a:t>*Primer enunciado (letra)</a:t>
            </a:r>
          </a:p>
          <a:p>
            <a:r>
              <a:rPr lang="es-CO" sz="1000" dirty="0" smtClean="0">
                <a:solidFill>
                  <a:srgbClr val="FF0000"/>
                </a:solidFill>
                <a:latin typeface="Arial" panose="020B0604020202020204" pitchFamily="34" charset="0"/>
                <a:cs typeface="Arial" panose="020B0604020202020204" pitchFamily="34" charset="0"/>
              </a:rPr>
              <a:t>a o e a o e u a</a:t>
            </a:r>
          </a:p>
          <a:p>
            <a:r>
              <a:rPr lang="es-CO" sz="1000" dirty="0" smtClean="0">
                <a:solidFill>
                  <a:schemeClr val="tx1"/>
                </a:solidFill>
                <a:latin typeface="Arial" panose="020B0604020202020204" pitchFamily="34" charset="0"/>
                <a:cs typeface="Arial" panose="020B0604020202020204" pitchFamily="34" charset="0"/>
              </a:rPr>
              <a:t>*Segundo enunciado:</a:t>
            </a:r>
          </a:p>
          <a:p>
            <a:r>
              <a:rPr lang="es-CO" sz="1000" dirty="0" smtClean="0">
                <a:solidFill>
                  <a:srgbClr val="FF0000"/>
                </a:solidFill>
                <a:latin typeface="Arial" panose="020B0604020202020204" pitchFamily="34" charset="0"/>
                <a:cs typeface="Arial" panose="020B0604020202020204" pitchFamily="34" charset="0"/>
              </a:rPr>
              <a:t>me lón tá dul ce</a:t>
            </a:r>
          </a:p>
          <a:p>
            <a:r>
              <a:rPr lang="es-CO" sz="1000" dirty="0" smtClean="0">
                <a:solidFill>
                  <a:schemeClr val="tx1"/>
                </a:solidFill>
                <a:latin typeface="Arial" panose="020B0604020202020204" pitchFamily="34" charset="0"/>
                <a:cs typeface="Arial" panose="020B0604020202020204" pitchFamily="34" charset="0"/>
              </a:rPr>
              <a:t>*Tercer enunciado:</a:t>
            </a:r>
            <a:endParaRPr lang="es-CO" sz="1000" dirty="0">
              <a:solidFill>
                <a:schemeClr val="tx1"/>
              </a:solidFill>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es es</a:t>
            </a:r>
          </a:p>
          <a:p>
            <a:r>
              <a:rPr lang="es-CO" sz="1000" dirty="0" smtClean="0">
                <a:latin typeface="Arial" panose="020B0604020202020204" pitchFamily="34" charset="0"/>
                <a:cs typeface="Arial" panose="020B0604020202020204" pitchFamily="34" charset="0"/>
              </a:rPr>
              <a:t>Si se marcan otras letras el mecanismo de comprobación debe señalarlas como incorrectas.</a:t>
            </a:r>
            <a:endParaRPr lang="es-CO" sz="1000" dirty="0" smtClean="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rPr>
              <a:t>IL_L_G01_U02_L02_03_15_01 frutas.</a:t>
            </a:r>
            <a:endParaRPr lang="es-CO" sz="1000" dirty="0">
              <a:solidFill>
                <a:srgbClr val="FF0000"/>
              </a:solidFill>
            </a:endParaRPr>
          </a:p>
        </p:txBody>
      </p:sp>
      <p:sp>
        <p:nvSpPr>
          <p:cNvPr id="22" name="CuadroTexto 21"/>
          <p:cNvSpPr txBox="1"/>
          <p:nvPr/>
        </p:nvSpPr>
        <p:spPr>
          <a:xfrm>
            <a:off x="810304" y="1903474"/>
            <a:ext cx="3951723"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L a s o f e r t a s s o n d e f r u t a s.</a:t>
            </a:r>
            <a:endParaRPr lang="es-CO" dirty="0">
              <a:latin typeface="Century Gothic" panose="020B0502020202020204" pitchFamily="34" charset="0"/>
            </a:endParaRPr>
          </a:p>
        </p:txBody>
      </p:sp>
      <p:sp>
        <p:nvSpPr>
          <p:cNvPr id="24" name="CuadroTexto 23"/>
          <p:cNvSpPr txBox="1"/>
          <p:nvPr/>
        </p:nvSpPr>
        <p:spPr>
          <a:xfrm>
            <a:off x="748528" y="1589133"/>
            <a:ext cx="1461426" cy="307777"/>
          </a:xfrm>
          <a:prstGeom prst="rect">
            <a:avLst/>
          </a:prstGeom>
          <a:noFill/>
        </p:spPr>
        <p:txBody>
          <a:bodyPr wrap="none" rtlCol="0">
            <a:spAutoFit/>
          </a:bodyPr>
          <a:lstStyle/>
          <a:p>
            <a:r>
              <a:rPr lang="es-CO" sz="1400" dirty="0" smtClean="0"/>
              <a:t>Marca las vocales</a:t>
            </a:r>
            <a:endParaRPr lang="es-CO" sz="1400" dirty="0"/>
          </a:p>
        </p:txBody>
      </p:sp>
      <p:sp>
        <p:nvSpPr>
          <p:cNvPr id="13" name="Rectángulo 12"/>
          <p:cNvSpPr/>
          <p:nvPr/>
        </p:nvSpPr>
        <p:spPr>
          <a:xfrm>
            <a:off x="868988" y="220635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6" name="Rectángulo 25"/>
          <p:cNvSpPr/>
          <p:nvPr/>
        </p:nvSpPr>
        <p:spPr>
          <a:xfrm>
            <a:off x="1013746"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7" name="Rectángulo 26"/>
          <p:cNvSpPr/>
          <p:nvPr/>
        </p:nvSpPr>
        <p:spPr>
          <a:xfrm>
            <a:off x="1150037"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8" name="Rectángulo 27"/>
          <p:cNvSpPr/>
          <p:nvPr/>
        </p:nvSpPr>
        <p:spPr>
          <a:xfrm>
            <a:off x="1453787"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9" name="Rectángulo 28"/>
          <p:cNvSpPr/>
          <p:nvPr/>
        </p:nvSpPr>
        <p:spPr>
          <a:xfrm>
            <a:off x="1599665"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0" name="Rectángulo 29"/>
          <p:cNvSpPr/>
          <p:nvPr/>
        </p:nvSpPr>
        <p:spPr>
          <a:xfrm>
            <a:off x="1745543"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1" name="Rectángulo 30"/>
          <p:cNvSpPr/>
          <p:nvPr/>
        </p:nvSpPr>
        <p:spPr>
          <a:xfrm>
            <a:off x="1886205" y="220635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2" name="Rectángulo 31"/>
          <p:cNvSpPr/>
          <p:nvPr/>
        </p:nvSpPr>
        <p:spPr>
          <a:xfrm>
            <a:off x="2039430"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3" name="Rectángulo 32"/>
          <p:cNvSpPr/>
          <p:nvPr/>
        </p:nvSpPr>
        <p:spPr>
          <a:xfrm>
            <a:off x="2184188"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4" name="Rectángulo 33"/>
          <p:cNvSpPr/>
          <p:nvPr/>
        </p:nvSpPr>
        <p:spPr>
          <a:xfrm>
            <a:off x="2327065"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5" name="Rectángulo 34"/>
          <p:cNvSpPr/>
          <p:nvPr/>
        </p:nvSpPr>
        <p:spPr>
          <a:xfrm>
            <a:off x="2676151"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6" name="Rectángulo 35"/>
          <p:cNvSpPr/>
          <p:nvPr/>
        </p:nvSpPr>
        <p:spPr>
          <a:xfrm>
            <a:off x="2822029"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7" name="Rectángulo 36"/>
          <p:cNvSpPr/>
          <p:nvPr/>
        </p:nvSpPr>
        <p:spPr>
          <a:xfrm>
            <a:off x="2971156" y="220635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8" name="Rectángulo 37"/>
          <p:cNvSpPr/>
          <p:nvPr/>
        </p:nvSpPr>
        <p:spPr>
          <a:xfrm>
            <a:off x="3285252"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9" name="Rectángulo 38"/>
          <p:cNvSpPr/>
          <p:nvPr/>
        </p:nvSpPr>
        <p:spPr>
          <a:xfrm>
            <a:off x="3438477"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0" name="Rectángulo 39"/>
          <p:cNvSpPr/>
          <p:nvPr/>
        </p:nvSpPr>
        <p:spPr>
          <a:xfrm>
            <a:off x="3649090"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1" name="Rectángulo 40"/>
          <p:cNvSpPr/>
          <p:nvPr/>
        </p:nvSpPr>
        <p:spPr>
          <a:xfrm>
            <a:off x="3794968"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2" name="Rectángulo 41"/>
          <p:cNvSpPr/>
          <p:nvPr/>
        </p:nvSpPr>
        <p:spPr>
          <a:xfrm>
            <a:off x="3932379"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3" name="Rectángulo 42"/>
          <p:cNvSpPr/>
          <p:nvPr/>
        </p:nvSpPr>
        <p:spPr>
          <a:xfrm>
            <a:off x="4081508" y="220635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4" name="Rectángulo 43"/>
          <p:cNvSpPr/>
          <p:nvPr/>
        </p:nvSpPr>
        <p:spPr>
          <a:xfrm>
            <a:off x="4234733"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5" name="Rectángulo 44"/>
          <p:cNvSpPr/>
          <p:nvPr/>
        </p:nvSpPr>
        <p:spPr>
          <a:xfrm>
            <a:off x="4387958" y="2213778"/>
            <a:ext cx="136876" cy="180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7" name="CuadroTexto 56"/>
          <p:cNvSpPr txBox="1"/>
          <p:nvPr/>
        </p:nvSpPr>
        <p:spPr>
          <a:xfrm>
            <a:off x="793857" y="2881759"/>
            <a:ext cx="3336170"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E l  m e l ó n  e s t á  d u l c e</a:t>
            </a:r>
            <a:endParaRPr lang="es-CO" dirty="0">
              <a:latin typeface="Century Gothic" panose="020B0502020202020204" pitchFamily="34" charset="0"/>
            </a:endParaRPr>
          </a:p>
        </p:txBody>
      </p:sp>
      <p:sp>
        <p:nvSpPr>
          <p:cNvPr id="58" name="CuadroTexto 57"/>
          <p:cNvSpPr txBox="1"/>
          <p:nvPr/>
        </p:nvSpPr>
        <p:spPr>
          <a:xfrm>
            <a:off x="732081" y="2567418"/>
            <a:ext cx="3381695" cy="307777"/>
          </a:xfrm>
          <a:prstGeom prst="rect">
            <a:avLst/>
          </a:prstGeom>
          <a:noFill/>
        </p:spPr>
        <p:txBody>
          <a:bodyPr wrap="none" rtlCol="0">
            <a:spAutoFit/>
          </a:bodyPr>
          <a:lstStyle/>
          <a:p>
            <a:r>
              <a:rPr lang="es-CO" sz="1400" dirty="0" smtClean="0"/>
              <a:t>Marca las combinaciones consonante-vocal</a:t>
            </a:r>
            <a:endParaRPr lang="es-CO" sz="1400" dirty="0"/>
          </a:p>
        </p:txBody>
      </p:sp>
      <p:sp>
        <p:nvSpPr>
          <p:cNvPr id="60" name="Rectángulo 59"/>
          <p:cNvSpPr/>
          <p:nvPr/>
        </p:nvSpPr>
        <p:spPr>
          <a:xfrm>
            <a:off x="905895" y="3192063"/>
            <a:ext cx="244142" cy="187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2" name="Rectángulo 61"/>
          <p:cNvSpPr/>
          <p:nvPr/>
        </p:nvSpPr>
        <p:spPr>
          <a:xfrm>
            <a:off x="1262075" y="3200600"/>
            <a:ext cx="407753" cy="17855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7" name="Rectángulo 66"/>
          <p:cNvSpPr/>
          <p:nvPr/>
        </p:nvSpPr>
        <p:spPr>
          <a:xfrm>
            <a:off x="2321064" y="3192063"/>
            <a:ext cx="313758" cy="1781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8" name="Rectángulo 67"/>
          <p:cNvSpPr/>
          <p:nvPr/>
        </p:nvSpPr>
        <p:spPr>
          <a:xfrm>
            <a:off x="2699816" y="3192063"/>
            <a:ext cx="302430" cy="1781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3" name="Rectángulo 72"/>
          <p:cNvSpPr/>
          <p:nvPr/>
        </p:nvSpPr>
        <p:spPr>
          <a:xfrm>
            <a:off x="3134044" y="3192063"/>
            <a:ext cx="424860" cy="187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4" name="Rectángulo 73"/>
          <p:cNvSpPr/>
          <p:nvPr/>
        </p:nvSpPr>
        <p:spPr>
          <a:xfrm>
            <a:off x="3664759" y="3200600"/>
            <a:ext cx="364336" cy="17855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0" name="CuadroTexto 89"/>
          <p:cNvSpPr txBox="1"/>
          <p:nvPr/>
        </p:nvSpPr>
        <p:spPr>
          <a:xfrm>
            <a:off x="793857" y="3825511"/>
            <a:ext cx="3430747"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L a espinaca e s t á f r e s c a</a:t>
            </a:r>
            <a:endParaRPr lang="es-CO" dirty="0">
              <a:latin typeface="Century Gothic" panose="020B0502020202020204" pitchFamily="34" charset="0"/>
            </a:endParaRPr>
          </a:p>
        </p:txBody>
      </p:sp>
      <p:sp>
        <p:nvSpPr>
          <p:cNvPr id="91" name="CuadroTexto 90"/>
          <p:cNvSpPr txBox="1"/>
          <p:nvPr/>
        </p:nvSpPr>
        <p:spPr>
          <a:xfrm>
            <a:off x="732081" y="3511170"/>
            <a:ext cx="3421771" cy="307777"/>
          </a:xfrm>
          <a:prstGeom prst="rect">
            <a:avLst/>
          </a:prstGeom>
          <a:noFill/>
        </p:spPr>
        <p:txBody>
          <a:bodyPr wrap="none" rtlCol="0">
            <a:spAutoFit/>
          </a:bodyPr>
          <a:lstStyle/>
          <a:p>
            <a:r>
              <a:rPr lang="es-CO" sz="1400" dirty="0" smtClean="0"/>
              <a:t>Marca las combinaciones vocal-consonante</a:t>
            </a:r>
            <a:endParaRPr lang="es-CO" sz="1400" dirty="0"/>
          </a:p>
        </p:txBody>
      </p:sp>
      <p:sp>
        <p:nvSpPr>
          <p:cNvPr id="92" name="Rectángulo 91"/>
          <p:cNvSpPr/>
          <p:nvPr/>
        </p:nvSpPr>
        <p:spPr>
          <a:xfrm>
            <a:off x="869474" y="4128395"/>
            <a:ext cx="344855" cy="14424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4" name="Rectángulo 93"/>
          <p:cNvSpPr/>
          <p:nvPr/>
        </p:nvSpPr>
        <p:spPr>
          <a:xfrm>
            <a:off x="1286167" y="4116768"/>
            <a:ext cx="214707" cy="1558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6" name="Rectángulo 95"/>
          <p:cNvSpPr/>
          <p:nvPr/>
        </p:nvSpPr>
        <p:spPr>
          <a:xfrm>
            <a:off x="1523950" y="4135815"/>
            <a:ext cx="185450" cy="1558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8" name="Rectángulo 97"/>
          <p:cNvSpPr/>
          <p:nvPr/>
        </p:nvSpPr>
        <p:spPr>
          <a:xfrm>
            <a:off x="1743943" y="4128395"/>
            <a:ext cx="275078" cy="14424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0" name="Rectángulo 99"/>
          <p:cNvSpPr/>
          <p:nvPr/>
        </p:nvSpPr>
        <p:spPr>
          <a:xfrm>
            <a:off x="2031780" y="4127481"/>
            <a:ext cx="294645" cy="1642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2" name="Rectángulo 101"/>
          <p:cNvSpPr/>
          <p:nvPr/>
        </p:nvSpPr>
        <p:spPr>
          <a:xfrm>
            <a:off x="2396743" y="4119760"/>
            <a:ext cx="328324" cy="1719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5" name="Rectángulo 104"/>
          <p:cNvSpPr/>
          <p:nvPr/>
        </p:nvSpPr>
        <p:spPr>
          <a:xfrm>
            <a:off x="2770944" y="4127481"/>
            <a:ext cx="303739" cy="1642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7" name="Rectángulo 106"/>
          <p:cNvSpPr/>
          <p:nvPr/>
        </p:nvSpPr>
        <p:spPr>
          <a:xfrm>
            <a:off x="3115103" y="4113057"/>
            <a:ext cx="568835" cy="1786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11" name="Rectángulo 110"/>
          <p:cNvSpPr/>
          <p:nvPr/>
        </p:nvSpPr>
        <p:spPr>
          <a:xfrm>
            <a:off x="3744351" y="4113057"/>
            <a:ext cx="360035" cy="1595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6" name="Imagen 15"/>
          <p:cNvPicPr>
            <a:picLocks noChangeAspect="1"/>
          </p:cNvPicPr>
          <p:nvPr/>
        </p:nvPicPr>
        <p:blipFill rotWithShape="1">
          <a:blip r:embed="rId3"/>
          <a:srcRect l="3383" t="52270" r="52172" b="10284"/>
          <a:stretch/>
        </p:blipFill>
        <p:spPr>
          <a:xfrm>
            <a:off x="4534224" y="2268148"/>
            <a:ext cx="2318861" cy="2040599"/>
          </a:xfrm>
          <a:prstGeom prst="rect">
            <a:avLst/>
          </a:prstGeom>
        </p:spPr>
      </p:pic>
      <p:sp>
        <p:nvSpPr>
          <p:cNvPr id="123" name="CuadroTexto 122"/>
          <p:cNvSpPr txBox="1"/>
          <p:nvPr/>
        </p:nvSpPr>
        <p:spPr>
          <a:xfrm>
            <a:off x="4608418" y="3687011"/>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IL_L_G01_U02_L02_03_15_01</a:t>
            </a:r>
            <a:endParaRPr lang="es-CO" sz="1200" dirty="0">
              <a:solidFill>
                <a:srgbClr val="FF0000"/>
              </a:solidFill>
            </a:endParaRPr>
          </a:p>
        </p:txBody>
      </p:sp>
      <p:sp>
        <p:nvSpPr>
          <p:cNvPr id="80" name="Rectángulo 79"/>
          <p:cNvSpPr/>
          <p:nvPr/>
        </p:nvSpPr>
        <p:spPr>
          <a:xfrm>
            <a:off x="1768553" y="3200600"/>
            <a:ext cx="407753" cy="17855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842798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L_G01_U02_L02_03_16</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121706"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Reconocer las combinaciones en un texto</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6</a:t>
            </a:r>
            <a:endParaRPr lang="es-CO" sz="1200" dirty="0"/>
          </a:p>
        </p:txBody>
      </p:sp>
      <p:sp>
        <p:nvSpPr>
          <p:cNvPr id="47" name="CuadroTexto 46"/>
          <p:cNvSpPr txBox="1"/>
          <p:nvPr/>
        </p:nvSpPr>
        <p:spPr>
          <a:xfrm>
            <a:off x="7348709" y="1289061"/>
            <a:ext cx="1752958" cy="1477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un granjero con una frase y un texto. En el texto se resaltan las combinaciones vocal -  consonante y consonante – vocal.</a:t>
            </a:r>
          </a:p>
        </p:txBody>
      </p:sp>
      <p:sp>
        <p:nvSpPr>
          <p:cNvPr id="23" name="CuadroTexto 22"/>
          <p:cNvSpPr txBox="1"/>
          <p:nvPr/>
        </p:nvSpPr>
        <p:spPr>
          <a:xfrm>
            <a:off x="162092" y="1494135"/>
            <a:ext cx="3880037" cy="307777"/>
          </a:xfrm>
          <a:prstGeom prst="rect">
            <a:avLst/>
          </a:prstGeom>
          <a:noFill/>
        </p:spPr>
        <p:txBody>
          <a:bodyPr wrap="none" rtlCol="0">
            <a:spAutoFit/>
          </a:bodyPr>
          <a:lstStyle/>
          <a:p>
            <a:r>
              <a:rPr lang="es-CO" sz="1400" dirty="0" smtClean="0"/>
              <a:t>Escucha el texto y observa algunas combinaciones.</a:t>
            </a:r>
            <a:endParaRPr lang="es-CO" sz="1400" dirty="0"/>
          </a:p>
        </p:txBody>
      </p:sp>
      <p:pic>
        <p:nvPicPr>
          <p:cNvPr id="81" name="Imagen 80"/>
          <p:cNvPicPr>
            <a:picLocks noChangeAspect="1"/>
          </p:cNvPicPr>
          <p:nvPr/>
        </p:nvPicPr>
        <p:blipFill rotWithShape="1">
          <a:blip r:embed="rId3"/>
          <a:srcRect t="1963" r="5470" b="7013"/>
          <a:stretch/>
        </p:blipFill>
        <p:spPr>
          <a:xfrm>
            <a:off x="356868" y="1710267"/>
            <a:ext cx="6086266" cy="2824271"/>
          </a:xfrm>
          <a:prstGeom prst="rect">
            <a:avLst/>
          </a:prstGeom>
        </p:spPr>
      </p:pic>
      <p:sp>
        <p:nvSpPr>
          <p:cNvPr id="12" name="CuadroTexto 11"/>
          <p:cNvSpPr txBox="1"/>
          <p:nvPr/>
        </p:nvSpPr>
        <p:spPr>
          <a:xfrm rot="370309">
            <a:off x="2128404" y="2214460"/>
            <a:ext cx="3959491" cy="1815882"/>
          </a:xfrm>
          <a:prstGeom prst="rect">
            <a:avLst/>
          </a:prstGeom>
          <a:noFill/>
        </p:spPr>
        <p:txBody>
          <a:bodyPr wrap="square" rtlCol="0">
            <a:spAutoFit/>
          </a:bodyPr>
          <a:lstStyle/>
          <a:p>
            <a:r>
              <a:rPr lang="es-ES" sz="1600" b="1" dirty="0">
                <a:solidFill>
                  <a:srgbClr val="FF0000"/>
                </a:solidFill>
                <a:latin typeface="Century Gothic" panose="020B0502020202020204" pitchFamily="34" charset="0"/>
              </a:rPr>
              <a:t>Er</a:t>
            </a:r>
            <a:r>
              <a:rPr lang="es-ES" sz="1600" dirty="0">
                <a:latin typeface="Century Gothic" panose="020B0502020202020204" pitchFamily="34" charset="0"/>
              </a:rPr>
              <a:t>nes</a:t>
            </a:r>
            <a:r>
              <a:rPr lang="es-ES" sz="1600" b="1" dirty="0">
                <a:solidFill>
                  <a:srgbClr val="00B0F0"/>
                </a:solidFill>
                <a:latin typeface="Century Gothic" panose="020B0502020202020204" pitchFamily="34" charset="0"/>
              </a:rPr>
              <a:t>to</a:t>
            </a:r>
            <a:r>
              <a:rPr lang="es-ES" sz="1600" dirty="0">
                <a:latin typeface="Century Gothic" panose="020B0502020202020204" pitchFamily="34" charset="0"/>
              </a:rPr>
              <a:t> con</a:t>
            </a:r>
            <a:r>
              <a:rPr lang="es-ES" sz="1600" b="1" dirty="0">
                <a:solidFill>
                  <a:srgbClr val="00B0F0"/>
                </a:solidFill>
                <a:latin typeface="Century Gothic" panose="020B0502020202020204" pitchFamily="34" charset="0"/>
              </a:rPr>
              <a:t>sume</a:t>
            </a:r>
            <a:r>
              <a:rPr lang="es-ES" sz="1600" dirty="0">
                <a:latin typeface="Century Gothic" panose="020B0502020202020204" pitchFamily="34" charset="0"/>
              </a:rPr>
              <a:t> fru</a:t>
            </a:r>
            <a:r>
              <a:rPr lang="es-ES" sz="1600" b="1" dirty="0">
                <a:solidFill>
                  <a:srgbClr val="00B0F0"/>
                </a:solidFill>
                <a:latin typeface="Century Gothic" panose="020B0502020202020204" pitchFamily="34" charset="0"/>
              </a:rPr>
              <a:t>ta</a:t>
            </a:r>
            <a:r>
              <a:rPr lang="es-ES" sz="1600" dirty="0">
                <a:latin typeface="Century Gothic" panose="020B0502020202020204" pitchFamily="34" charset="0"/>
              </a:rPr>
              <a:t>s y ver</a:t>
            </a:r>
            <a:r>
              <a:rPr lang="es-ES" sz="1600" b="1" dirty="0">
                <a:solidFill>
                  <a:srgbClr val="00B0F0"/>
                </a:solidFill>
                <a:latin typeface="Century Gothic" panose="020B0502020202020204" pitchFamily="34" charset="0"/>
              </a:rPr>
              <a:t>du</a:t>
            </a:r>
            <a:r>
              <a:rPr lang="es-ES" sz="1600" dirty="0">
                <a:latin typeface="Century Gothic" panose="020B0502020202020204" pitchFamily="34" charset="0"/>
              </a:rPr>
              <a:t>ras, </a:t>
            </a:r>
            <a:r>
              <a:rPr lang="es-ES" sz="1600" b="1" dirty="0">
                <a:solidFill>
                  <a:srgbClr val="FF0000"/>
                </a:solidFill>
                <a:latin typeface="Century Gothic" panose="020B0502020202020204" pitchFamily="34" charset="0"/>
              </a:rPr>
              <a:t>ex</a:t>
            </a:r>
            <a:r>
              <a:rPr lang="es-ES" sz="1600" dirty="0">
                <a:latin typeface="Century Gothic" panose="020B0502020202020204" pitchFamily="34" charset="0"/>
              </a:rPr>
              <a:t>pre</a:t>
            </a:r>
            <a:r>
              <a:rPr lang="es-ES" sz="1600" b="1" dirty="0">
                <a:solidFill>
                  <a:srgbClr val="00B0F0"/>
                </a:solidFill>
                <a:latin typeface="Century Gothic" panose="020B0502020202020204" pitchFamily="34" charset="0"/>
              </a:rPr>
              <a:t>sa</a:t>
            </a:r>
            <a:r>
              <a:rPr lang="es-ES" sz="1600" dirty="0">
                <a:latin typeface="Century Gothic" panose="020B0502020202020204" pitchFamily="34" charset="0"/>
              </a:rPr>
              <a:t> que proporcionan </a:t>
            </a:r>
            <a:r>
              <a:rPr lang="es-ES" sz="1600" b="1" dirty="0">
                <a:solidFill>
                  <a:srgbClr val="FF0000"/>
                </a:solidFill>
                <a:latin typeface="Century Gothic" panose="020B0502020202020204" pitchFamily="34" charset="0"/>
              </a:rPr>
              <a:t>al</a:t>
            </a:r>
            <a:r>
              <a:rPr lang="es-ES" sz="1600" dirty="0">
                <a:latin typeface="Century Gothic" panose="020B0502020202020204" pitchFamily="34" charset="0"/>
              </a:rPr>
              <a:t>tos </a:t>
            </a:r>
            <a:r>
              <a:rPr lang="es-ES" sz="1600" b="1" dirty="0">
                <a:solidFill>
                  <a:srgbClr val="00B0F0"/>
                </a:solidFill>
                <a:latin typeface="Century Gothic" panose="020B0502020202020204" pitchFamily="34" charset="0"/>
              </a:rPr>
              <a:t>nu</a:t>
            </a:r>
            <a:r>
              <a:rPr lang="es-ES" sz="1600" dirty="0">
                <a:latin typeface="Century Gothic" panose="020B0502020202020204" pitchFamily="34" charset="0"/>
              </a:rPr>
              <a:t>tri</a:t>
            </a:r>
            <a:r>
              <a:rPr lang="es-ES" sz="1600" b="1" dirty="0">
                <a:solidFill>
                  <a:srgbClr val="FF0000"/>
                </a:solidFill>
                <a:latin typeface="Century Gothic" panose="020B0502020202020204" pitchFamily="34" charset="0"/>
              </a:rPr>
              <a:t>en</a:t>
            </a:r>
            <a:r>
              <a:rPr lang="es-ES" sz="1600" dirty="0">
                <a:latin typeface="Century Gothic" panose="020B0502020202020204" pitchFamily="34" charset="0"/>
              </a:rPr>
              <a:t>tes </a:t>
            </a:r>
            <a:r>
              <a:rPr lang="es-ES" sz="1600" b="1" dirty="0">
                <a:solidFill>
                  <a:srgbClr val="00B0F0"/>
                </a:solidFill>
                <a:latin typeface="Century Gothic" panose="020B0502020202020204" pitchFamily="34" charset="0"/>
              </a:rPr>
              <a:t>para</a:t>
            </a:r>
            <a:r>
              <a:rPr lang="es-ES" sz="1600" dirty="0">
                <a:latin typeface="Century Gothic" panose="020B0502020202020204" pitchFamily="34" charset="0"/>
              </a:rPr>
              <a:t> </a:t>
            </a:r>
            <a:r>
              <a:rPr lang="es-ES" sz="1600" b="1" dirty="0">
                <a:solidFill>
                  <a:srgbClr val="00B0F0"/>
                </a:solidFill>
                <a:latin typeface="Century Gothic" panose="020B0502020202020204" pitchFamily="34" charset="0"/>
              </a:rPr>
              <a:t>la</a:t>
            </a:r>
            <a:r>
              <a:rPr lang="es-ES" sz="1600" dirty="0">
                <a:latin typeface="Century Gothic" panose="020B0502020202020204" pitchFamily="34" charset="0"/>
              </a:rPr>
              <a:t> </a:t>
            </a:r>
            <a:r>
              <a:rPr lang="es-ES" sz="1600" b="1" dirty="0">
                <a:solidFill>
                  <a:srgbClr val="00B0F0"/>
                </a:solidFill>
                <a:latin typeface="Century Gothic" panose="020B0502020202020204" pitchFamily="34" charset="0"/>
              </a:rPr>
              <a:t>sa</a:t>
            </a:r>
            <a:r>
              <a:rPr lang="es-ES" sz="1600" dirty="0">
                <a:latin typeface="Century Gothic" panose="020B0502020202020204" pitchFamily="34" charset="0"/>
              </a:rPr>
              <a:t>lud. </a:t>
            </a:r>
            <a:endParaRPr lang="es-CO" sz="1600" dirty="0">
              <a:latin typeface="Century Gothic" panose="020B0502020202020204" pitchFamily="34" charset="0"/>
            </a:endParaRPr>
          </a:p>
          <a:p>
            <a:r>
              <a:rPr lang="es-ES" sz="1600" dirty="0">
                <a:latin typeface="Century Gothic" panose="020B0502020202020204" pitchFamily="34" charset="0"/>
              </a:rPr>
              <a:t>Su her</a:t>
            </a:r>
            <a:r>
              <a:rPr lang="es-ES" sz="1600" b="1" dirty="0">
                <a:solidFill>
                  <a:srgbClr val="00B0F0"/>
                </a:solidFill>
                <a:latin typeface="Century Gothic" panose="020B0502020202020204" pitchFamily="34" charset="0"/>
              </a:rPr>
              <a:t>mana</a:t>
            </a:r>
            <a:r>
              <a:rPr lang="es-ES" sz="1600" dirty="0">
                <a:latin typeface="Century Gothic" panose="020B0502020202020204" pitchFamily="34" charset="0"/>
              </a:rPr>
              <a:t> </a:t>
            </a:r>
            <a:r>
              <a:rPr lang="es-ES" sz="1600" b="1" dirty="0">
                <a:solidFill>
                  <a:srgbClr val="FF0000"/>
                </a:solidFill>
                <a:latin typeface="Century Gothic" panose="020B0502020202020204" pitchFamily="34" charset="0"/>
              </a:rPr>
              <a:t>El</a:t>
            </a:r>
            <a:r>
              <a:rPr lang="es-ES" sz="1600" b="1" dirty="0">
                <a:solidFill>
                  <a:srgbClr val="00B0F0"/>
                </a:solidFill>
                <a:latin typeface="Century Gothic" panose="020B0502020202020204" pitchFamily="34" charset="0"/>
              </a:rPr>
              <a:t>sa</a:t>
            </a:r>
            <a:r>
              <a:rPr lang="es-ES" sz="1600" dirty="0">
                <a:latin typeface="Century Gothic" panose="020B0502020202020204" pitchFamily="34" charset="0"/>
              </a:rPr>
              <a:t> cul</a:t>
            </a:r>
            <a:r>
              <a:rPr lang="es-ES" sz="1600" b="1" dirty="0">
                <a:solidFill>
                  <a:srgbClr val="00B0F0"/>
                </a:solidFill>
                <a:latin typeface="Century Gothic" panose="020B0502020202020204" pitchFamily="34" charset="0"/>
              </a:rPr>
              <a:t>tiva</a:t>
            </a:r>
            <a:r>
              <a:rPr lang="es-ES" sz="1600" dirty="0">
                <a:latin typeface="Century Gothic" panose="020B0502020202020204" pitchFamily="34" charset="0"/>
              </a:rPr>
              <a:t> </a:t>
            </a:r>
            <a:r>
              <a:rPr lang="es-ES" sz="1600" b="1" dirty="0">
                <a:solidFill>
                  <a:srgbClr val="FF0000"/>
                </a:solidFill>
                <a:latin typeface="Century Gothic" panose="020B0502020202020204" pitchFamily="34" charset="0"/>
              </a:rPr>
              <a:t>ar</a:t>
            </a:r>
            <a:r>
              <a:rPr lang="es-ES" sz="1600" dirty="0">
                <a:latin typeface="Century Gothic" panose="020B0502020202020204" pitchFamily="34" charset="0"/>
              </a:rPr>
              <a:t>veja  </a:t>
            </a:r>
            <a:r>
              <a:rPr lang="es-ES" sz="1600" b="1" dirty="0">
                <a:solidFill>
                  <a:srgbClr val="FF0000"/>
                </a:solidFill>
                <a:latin typeface="Century Gothic" panose="020B0502020202020204" pitchFamily="34" charset="0"/>
              </a:rPr>
              <a:t>en</a:t>
            </a:r>
            <a:r>
              <a:rPr lang="es-ES" sz="1600" dirty="0">
                <a:latin typeface="Century Gothic" panose="020B0502020202020204" pitchFamily="34" charset="0"/>
              </a:rPr>
              <a:t> </a:t>
            </a:r>
            <a:r>
              <a:rPr lang="es-ES" sz="1600" b="1" dirty="0">
                <a:solidFill>
                  <a:srgbClr val="FF0000"/>
                </a:solidFill>
                <a:latin typeface="Century Gothic" panose="020B0502020202020204" pitchFamily="34" charset="0"/>
              </a:rPr>
              <a:t>An</a:t>
            </a:r>
            <a:r>
              <a:rPr lang="es-ES" sz="1600" dirty="0">
                <a:latin typeface="Century Gothic" panose="020B0502020202020204" pitchFamily="34" charset="0"/>
              </a:rPr>
              <a:t>tioquia, </a:t>
            </a:r>
            <a:r>
              <a:rPr lang="es-ES" sz="1600" b="1" dirty="0">
                <a:solidFill>
                  <a:srgbClr val="00B0F0"/>
                </a:solidFill>
                <a:latin typeface="Century Gothic" panose="020B0502020202020204" pitchFamily="34" charset="0"/>
              </a:rPr>
              <a:t>Bo</a:t>
            </a:r>
            <a:r>
              <a:rPr lang="es-ES" sz="1600" dirty="0">
                <a:latin typeface="Century Gothic" panose="020B0502020202020204" pitchFamily="34" charset="0"/>
              </a:rPr>
              <a:t>ya</a:t>
            </a:r>
            <a:r>
              <a:rPr lang="es-ES" sz="1600" b="1" dirty="0">
                <a:solidFill>
                  <a:srgbClr val="00B0F0"/>
                </a:solidFill>
                <a:latin typeface="Century Gothic" panose="020B0502020202020204" pitchFamily="34" charset="0"/>
              </a:rPr>
              <a:t>cá</a:t>
            </a:r>
            <a:r>
              <a:rPr lang="es-ES" sz="1600" dirty="0">
                <a:latin typeface="Century Gothic" panose="020B0502020202020204" pitchFamily="34" charset="0"/>
              </a:rPr>
              <a:t> y </a:t>
            </a:r>
            <a:r>
              <a:rPr lang="es-ES" sz="1600" b="1" dirty="0">
                <a:solidFill>
                  <a:srgbClr val="00B0F0"/>
                </a:solidFill>
                <a:latin typeface="Century Gothic" panose="020B0502020202020204" pitchFamily="34" charset="0"/>
              </a:rPr>
              <a:t>Nariño</a:t>
            </a:r>
            <a:r>
              <a:rPr lang="es-ES" sz="1600" dirty="0">
                <a:latin typeface="Century Gothic" panose="020B0502020202020204" pitchFamily="34" charset="0"/>
              </a:rPr>
              <a:t>. </a:t>
            </a:r>
            <a:r>
              <a:rPr lang="es-ES" sz="1600" b="1" dirty="0">
                <a:solidFill>
                  <a:srgbClr val="00B0F0"/>
                </a:solidFill>
                <a:latin typeface="Century Gothic" panose="020B0502020202020204" pitchFamily="34" charset="0"/>
              </a:rPr>
              <a:t>Su</a:t>
            </a:r>
            <a:r>
              <a:rPr lang="es-ES" sz="1600" dirty="0">
                <a:latin typeface="Century Gothic" panose="020B0502020202020204" pitchFamily="34" charset="0"/>
              </a:rPr>
              <a:t> tío </a:t>
            </a:r>
            <a:r>
              <a:rPr lang="es-ES" sz="1600" b="1" dirty="0">
                <a:solidFill>
                  <a:srgbClr val="FF0000"/>
                </a:solidFill>
                <a:latin typeface="Century Gothic" panose="020B0502020202020204" pitchFamily="34" charset="0"/>
              </a:rPr>
              <a:t>En</a:t>
            </a:r>
            <a:r>
              <a:rPr lang="es-ES" sz="1600" dirty="0">
                <a:latin typeface="Century Gothic" panose="020B0502020202020204" pitchFamily="34" charset="0"/>
              </a:rPr>
              <a:t>rique cul</a:t>
            </a:r>
            <a:r>
              <a:rPr lang="es-ES" sz="1600" b="1" dirty="0">
                <a:solidFill>
                  <a:srgbClr val="00B0F0"/>
                </a:solidFill>
                <a:latin typeface="Century Gothic" panose="020B0502020202020204" pitchFamily="34" charset="0"/>
              </a:rPr>
              <a:t>ti</a:t>
            </a:r>
            <a:r>
              <a:rPr lang="es-ES" sz="1600" dirty="0">
                <a:latin typeface="Century Gothic" panose="020B0502020202020204" pitchFamily="34" charset="0"/>
              </a:rPr>
              <a:t>va </a:t>
            </a:r>
            <a:r>
              <a:rPr lang="es-ES" sz="1600" b="1" dirty="0">
                <a:solidFill>
                  <a:srgbClr val="FF0000"/>
                </a:solidFill>
                <a:latin typeface="Century Gothic" panose="020B0502020202020204" pitchFamily="34" charset="0"/>
              </a:rPr>
              <a:t>es</a:t>
            </a:r>
            <a:r>
              <a:rPr lang="es-ES" sz="1600" dirty="0">
                <a:latin typeface="Century Gothic" panose="020B0502020202020204" pitchFamily="34" charset="0"/>
              </a:rPr>
              <a:t>pi</a:t>
            </a:r>
            <a:r>
              <a:rPr lang="es-ES" sz="1600" b="1" dirty="0">
                <a:solidFill>
                  <a:srgbClr val="00B0F0"/>
                </a:solidFill>
                <a:latin typeface="Century Gothic" panose="020B0502020202020204" pitchFamily="34" charset="0"/>
              </a:rPr>
              <a:t>na</a:t>
            </a:r>
            <a:r>
              <a:rPr lang="es-ES" sz="1600" dirty="0">
                <a:latin typeface="Century Gothic" panose="020B0502020202020204" pitchFamily="34" charset="0"/>
              </a:rPr>
              <a:t>ca </a:t>
            </a:r>
            <a:r>
              <a:rPr lang="es-ES" sz="1600" b="1" dirty="0">
                <a:solidFill>
                  <a:srgbClr val="FF0000"/>
                </a:solidFill>
                <a:latin typeface="Century Gothic" panose="020B0502020202020204" pitchFamily="34" charset="0"/>
              </a:rPr>
              <a:t>en</a:t>
            </a:r>
            <a:r>
              <a:rPr lang="es-ES" sz="1600" dirty="0">
                <a:latin typeface="Century Gothic" panose="020B0502020202020204" pitchFamily="34" charset="0"/>
              </a:rPr>
              <a:t> una </a:t>
            </a:r>
            <a:r>
              <a:rPr lang="es-ES" sz="1600" b="1" dirty="0">
                <a:solidFill>
                  <a:srgbClr val="00B0F0"/>
                </a:solidFill>
                <a:latin typeface="Century Gothic" panose="020B0502020202020204" pitchFamily="34" charset="0"/>
              </a:rPr>
              <a:t>ma</a:t>
            </a:r>
            <a:r>
              <a:rPr lang="es-ES" sz="1600" dirty="0">
                <a:latin typeface="Century Gothic" panose="020B0502020202020204" pitchFamily="34" charset="0"/>
              </a:rPr>
              <a:t>ce</a:t>
            </a:r>
            <a:r>
              <a:rPr lang="es-ES" sz="1600" b="1" dirty="0">
                <a:solidFill>
                  <a:srgbClr val="00B0F0"/>
                </a:solidFill>
                <a:latin typeface="Century Gothic" panose="020B0502020202020204" pitchFamily="34" charset="0"/>
              </a:rPr>
              <a:t>ta</a:t>
            </a:r>
            <a:r>
              <a:rPr lang="es-ES" sz="1600" dirty="0">
                <a:latin typeface="Century Gothic" panose="020B0502020202020204" pitchFamily="34" charset="0"/>
              </a:rPr>
              <a:t> de su ca</a:t>
            </a:r>
            <a:r>
              <a:rPr lang="es-ES" sz="1600" b="1" dirty="0">
                <a:solidFill>
                  <a:srgbClr val="00B0F0"/>
                </a:solidFill>
                <a:latin typeface="Century Gothic" panose="020B0502020202020204" pitchFamily="34" charset="0"/>
              </a:rPr>
              <a:t>sa</a:t>
            </a:r>
            <a:r>
              <a:rPr lang="es-ES" sz="1600" dirty="0">
                <a:latin typeface="Century Gothic" panose="020B0502020202020204" pitchFamily="34" charset="0"/>
              </a:rPr>
              <a:t>. </a:t>
            </a:r>
            <a:endParaRPr lang="es-CO" sz="1600" dirty="0">
              <a:latin typeface="Century Gothic" panose="020B0502020202020204" pitchFamily="34" charset="0"/>
            </a:endParaRPr>
          </a:p>
        </p:txBody>
      </p:sp>
      <p:sp>
        <p:nvSpPr>
          <p:cNvPr id="14" name="Botón de acción: Sonido 13">
            <a:hlinkClick r:id="" action="ppaction://noaction" highlightClick="1">
              <a:snd r:embed="rId4" name="applause.wav"/>
            </a:hlinkClick>
          </p:cNvPr>
          <p:cNvSpPr/>
          <p:nvPr/>
        </p:nvSpPr>
        <p:spPr>
          <a:xfrm rot="433774">
            <a:off x="1981965" y="2123901"/>
            <a:ext cx="287147" cy="328622"/>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84" name="CuadroTexto 83"/>
          <p:cNvSpPr txBox="1"/>
          <p:nvPr/>
        </p:nvSpPr>
        <p:spPr>
          <a:xfrm>
            <a:off x="68435" y="5436228"/>
            <a:ext cx="8906683" cy="55399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Granjero: Ernesto consume frutas y verduras, expresa que proporcionan altos nutrientes para la salud. </a:t>
            </a:r>
          </a:p>
          <a:p>
            <a:r>
              <a:rPr lang="es-CO" sz="1000" dirty="0">
                <a:latin typeface="Arial" panose="020B0604020202020204" pitchFamily="34" charset="0"/>
                <a:cs typeface="Arial" panose="020B0604020202020204" pitchFamily="34" charset="0"/>
              </a:rPr>
              <a:t>Su hermana Elsa cultiva arveja </a:t>
            </a:r>
            <a:r>
              <a:rPr lang="es-CO" sz="1000" dirty="0" smtClean="0">
                <a:latin typeface="Arial" panose="020B0604020202020204" pitchFamily="34" charset="0"/>
                <a:cs typeface="Arial" panose="020B0604020202020204" pitchFamily="34" charset="0"/>
              </a:rPr>
              <a:t>en </a:t>
            </a:r>
            <a:r>
              <a:rPr lang="es-CO" sz="1000" dirty="0">
                <a:latin typeface="Arial" panose="020B0604020202020204" pitchFamily="34" charset="0"/>
                <a:cs typeface="Arial" panose="020B0604020202020204" pitchFamily="34" charset="0"/>
              </a:rPr>
              <a:t>Antioquia, Boyacá y Nariño. Su tío Enrique cultiva espinaca en una maceta de su casa</a:t>
            </a:r>
            <a:r>
              <a:rPr lang="es-CO" sz="1000" dirty="0" smtClean="0">
                <a:latin typeface="Arial" panose="020B0604020202020204" pitchFamily="34" charset="0"/>
                <a:cs typeface="Arial" panose="020B0604020202020204" pitchFamily="34" charset="0"/>
              </a:rPr>
              <a:t>.</a:t>
            </a:r>
          </a:p>
          <a:p>
            <a:r>
              <a:rPr lang="es-CO" sz="1000" dirty="0" smtClean="0">
                <a:solidFill>
                  <a:srgbClr val="FF0000"/>
                </a:solidFill>
                <a:latin typeface="Arial" panose="020B0604020202020204" pitchFamily="34" charset="0"/>
                <a:cs typeface="Arial" panose="020B0604020202020204" pitchFamily="34" charset="0"/>
              </a:rPr>
              <a:t>SN_L_G01_U02_L02_03_16</a:t>
            </a:r>
            <a:r>
              <a:rPr lang="es-CO" sz="1000" dirty="0" smtClean="0">
                <a:latin typeface="Arial" panose="020B0604020202020204" pitchFamily="34" charset="0"/>
                <a:cs typeface="Arial" panose="020B0604020202020204" pitchFamily="34" charset="0"/>
              </a:rPr>
              <a:t> </a:t>
            </a:r>
            <a:endParaRPr lang="es-CO"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107903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stretch>
            <a:fillRect/>
          </a:stretch>
        </p:blipFill>
        <p:spPr>
          <a:xfrm>
            <a:off x="21425" y="609598"/>
            <a:ext cx="7247619" cy="4066667"/>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L_G01_U02_L02_03_16</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a:t>
            </a:r>
            <a:r>
              <a:rPr lang="es-CO" sz="1200" dirty="0">
                <a:latin typeface="Arial" panose="020B0604020202020204" pitchFamily="34" charset="0"/>
                <a:cs typeface="Arial" panose="020B0604020202020204" pitchFamily="34" charset="0"/>
              </a:rPr>
              <a:t>4</a:t>
            </a:r>
          </a:p>
        </p:txBody>
      </p:sp>
      <p:sp>
        <p:nvSpPr>
          <p:cNvPr id="11" name="CuadroTexto 10"/>
          <p:cNvSpPr txBox="1"/>
          <p:nvPr/>
        </p:nvSpPr>
        <p:spPr>
          <a:xfrm>
            <a:off x="945203" y="818210"/>
            <a:ext cx="4121706"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Reconocer las combinaciones en un texto</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6</a:t>
            </a:r>
            <a:endParaRPr lang="es-CO" sz="1200" dirty="0"/>
          </a:p>
        </p:txBody>
      </p:sp>
      <p:sp>
        <p:nvSpPr>
          <p:cNvPr id="47" name="CuadroTexto 46"/>
          <p:cNvSpPr txBox="1"/>
          <p:nvPr/>
        </p:nvSpPr>
        <p:spPr>
          <a:xfrm>
            <a:off x="7348709" y="1289061"/>
            <a:ext cx="1752958" cy="240065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un texto con el audio respectivo y una ilustración alusiva.</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Algunas palabras están resaltadas.</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IL_L_G01_U02_L02_03_16_01 Ilustración para lectura de un campesino con dos hijas y un regalo abierto. El regalo son melocotones.</a:t>
            </a:r>
            <a:endParaRPr lang="es-CO" sz="1000" dirty="0" smtClean="0">
              <a:latin typeface="Arial" panose="020B0604020202020204" pitchFamily="34" charset="0"/>
              <a:cs typeface="Arial" panose="020B0604020202020204" pitchFamily="34" charset="0"/>
            </a:endParaRPr>
          </a:p>
        </p:txBody>
      </p:sp>
      <p:sp>
        <p:nvSpPr>
          <p:cNvPr id="23" name="CuadroTexto 22"/>
          <p:cNvSpPr txBox="1"/>
          <p:nvPr/>
        </p:nvSpPr>
        <p:spPr>
          <a:xfrm>
            <a:off x="162092" y="1494135"/>
            <a:ext cx="1790412" cy="307777"/>
          </a:xfrm>
          <a:prstGeom prst="rect">
            <a:avLst/>
          </a:prstGeom>
          <a:noFill/>
        </p:spPr>
        <p:txBody>
          <a:bodyPr wrap="none" rtlCol="0">
            <a:spAutoFit/>
          </a:bodyPr>
          <a:lstStyle/>
          <a:p>
            <a:r>
              <a:rPr lang="es-CO" sz="1400" dirty="0" smtClean="0"/>
              <a:t>Escucha y lee el texto.</a:t>
            </a:r>
            <a:endParaRPr lang="es-CO" sz="1400" dirty="0"/>
          </a:p>
        </p:txBody>
      </p:sp>
      <p:sp>
        <p:nvSpPr>
          <p:cNvPr id="84" name="CuadroTexto 83"/>
          <p:cNvSpPr txBox="1"/>
          <p:nvPr/>
        </p:nvSpPr>
        <p:spPr>
          <a:xfrm>
            <a:off x="68435" y="5436228"/>
            <a:ext cx="8906683"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ES" sz="1000" dirty="0" smtClean="0"/>
              <a:t>Narrador: Los </a:t>
            </a:r>
            <a:r>
              <a:rPr lang="es-ES" sz="1000" dirty="0"/>
              <a:t>melocotones</a:t>
            </a:r>
            <a:endParaRPr lang="es-CO" sz="1000" dirty="0"/>
          </a:p>
          <a:p>
            <a:r>
              <a:rPr lang="es-ES" sz="1000" dirty="0"/>
              <a:t>El campesino al regresar de la ciudad, llamó a sus </a:t>
            </a:r>
            <a:r>
              <a:rPr lang="es-ES" sz="1000" dirty="0" smtClean="0"/>
              <a:t>hijas.</a:t>
            </a:r>
            <a:endParaRPr lang="es-CO" sz="1000" dirty="0"/>
          </a:p>
          <a:p>
            <a:r>
              <a:rPr lang="es-ES" sz="1000" dirty="0" smtClean="0"/>
              <a:t>—Observen </a:t>
            </a:r>
            <a:r>
              <a:rPr lang="es-ES" sz="1000" dirty="0"/>
              <a:t>─les dijo─ el regalo que el tío Esteban nos envía.</a:t>
            </a:r>
            <a:endParaRPr lang="es-CO" sz="1000" dirty="0"/>
          </a:p>
          <a:p>
            <a:r>
              <a:rPr lang="es-ES" sz="1000" dirty="0" smtClean="0"/>
              <a:t>Las niñas escucharon</a:t>
            </a:r>
            <a:r>
              <a:rPr lang="es-ES" sz="1000" dirty="0"/>
              <a:t>; el padre deshizo el paquete</a:t>
            </a:r>
            <a:r>
              <a:rPr lang="es-ES" sz="1000" dirty="0" smtClean="0"/>
              <a:t>.</a:t>
            </a:r>
            <a:endParaRPr lang="es-CO" sz="1000" dirty="0"/>
          </a:p>
        </p:txBody>
      </p:sp>
      <p:sp>
        <p:nvSpPr>
          <p:cNvPr id="13" name="Rectángulo redondeado 12"/>
          <p:cNvSpPr/>
          <p:nvPr/>
        </p:nvSpPr>
        <p:spPr>
          <a:xfrm>
            <a:off x="2547373" y="1823648"/>
            <a:ext cx="4250267" cy="241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t>Los melocotones</a:t>
            </a:r>
            <a:endParaRPr lang="es-CO" sz="1600" b="1" dirty="0"/>
          </a:p>
          <a:p>
            <a:r>
              <a:rPr lang="es-ES" sz="1600" dirty="0"/>
              <a:t>El campesino al </a:t>
            </a:r>
            <a:r>
              <a:rPr lang="es-ES" sz="1600" dirty="0" smtClean="0"/>
              <a:t>regresar </a:t>
            </a:r>
            <a:r>
              <a:rPr lang="es-ES" sz="1600" dirty="0"/>
              <a:t>de la ciudad, llamó a sus </a:t>
            </a:r>
            <a:r>
              <a:rPr lang="es-ES" sz="1600" dirty="0" smtClean="0"/>
              <a:t>hijas.</a:t>
            </a:r>
            <a:endParaRPr lang="es-CO" sz="1600" dirty="0"/>
          </a:p>
          <a:p>
            <a:r>
              <a:rPr lang="es-ES" sz="1600" dirty="0"/>
              <a:t>—Observen </a:t>
            </a:r>
            <a:r>
              <a:rPr lang="es-ES" sz="1600" dirty="0" smtClean="0"/>
              <a:t>─les dijo─ </a:t>
            </a:r>
            <a:r>
              <a:rPr lang="es-ES" sz="1600" dirty="0"/>
              <a:t>el </a:t>
            </a:r>
            <a:r>
              <a:rPr lang="es-ES" sz="1600" b="1" dirty="0">
                <a:solidFill>
                  <a:schemeClr val="accent2"/>
                </a:solidFill>
              </a:rPr>
              <a:t>regalo</a:t>
            </a:r>
            <a:r>
              <a:rPr lang="es-ES" sz="1600" dirty="0"/>
              <a:t> que el tío </a:t>
            </a:r>
            <a:r>
              <a:rPr lang="es-ES" sz="1600" b="1" dirty="0">
                <a:solidFill>
                  <a:schemeClr val="accent2"/>
                </a:solidFill>
              </a:rPr>
              <a:t>Esteban</a:t>
            </a:r>
            <a:r>
              <a:rPr lang="es-ES" sz="1600" dirty="0"/>
              <a:t> nos envía.</a:t>
            </a:r>
            <a:endParaRPr lang="es-CO" sz="1600" dirty="0"/>
          </a:p>
          <a:p>
            <a:r>
              <a:rPr lang="es-ES" sz="1600" dirty="0" smtClean="0"/>
              <a:t>Las niñas escucharon; el </a:t>
            </a:r>
            <a:r>
              <a:rPr lang="es-ES" sz="1600" dirty="0"/>
              <a:t>padre deshizo el </a:t>
            </a:r>
            <a:r>
              <a:rPr lang="es-ES" sz="1600" b="1" dirty="0">
                <a:solidFill>
                  <a:schemeClr val="accent2"/>
                </a:solidFill>
              </a:rPr>
              <a:t>paquete</a:t>
            </a:r>
            <a:r>
              <a:rPr lang="es-ES" sz="1600" dirty="0" smtClean="0"/>
              <a:t>.</a:t>
            </a:r>
            <a:endParaRPr lang="es-CO" sz="1600" dirty="0"/>
          </a:p>
        </p:txBody>
      </p:sp>
      <p:pic>
        <p:nvPicPr>
          <p:cNvPr id="1026" name="Picture 2" descr="Happy Family and My Home - stock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18494" t="46654" r="17506" b="13818"/>
          <a:stretch/>
        </p:blipFill>
        <p:spPr bwMode="auto">
          <a:xfrm>
            <a:off x="531246" y="1880162"/>
            <a:ext cx="1892276" cy="122063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pple basket - stock vector"/>
          <p:cNvPicPr>
            <a:picLocks noChangeAspect="1" noChangeArrowheads="1"/>
          </p:cNvPicPr>
          <p:nvPr/>
        </p:nvPicPr>
        <p:blipFill rotWithShape="1">
          <a:blip r:embed="rId4">
            <a:extLst>
              <a:ext uri="{28A0092B-C50C-407E-A947-70E740481C1C}">
                <a14:useLocalDpi xmlns:a14="http://schemas.microsoft.com/office/drawing/2010/main" val="0"/>
              </a:ext>
            </a:extLst>
          </a:blip>
          <a:srcRect l="10000" t="15449" r="16321" b="8712"/>
          <a:stretch/>
        </p:blipFill>
        <p:spPr bwMode="auto">
          <a:xfrm>
            <a:off x="637077" y="2432860"/>
            <a:ext cx="1435069" cy="1542796"/>
          </a:xfrm>
          <a:prstGeom prst="rect">
            <a:avLst/>
          </a:prstGeom>
          <a:noFill/>
          <a:extLst>
            <a:ext uri="{909E8E84-426E-40DD-AFC4-6F175D3DCCD1}">
              <a14:hiddenFill xmlns:a14="http://schemas.microsoft.com/office/drawing/2010/main">
                <a:solidFill>
                  <a:srgbClr val="FFFFFF"/>
                </a:solidFill>
              </a14:hiddenFill>
            </a:ext>
          </a:extLst>
        </p:spPr>
      </p:pic>
      <p:sp>
        <p:nvSpPr>
          <p:cNvPr id="22" name="CuadroTexto 21"/>
          <p:cNvSpPr txBox="1"/>
          <p:nvPr/>
        </p:nvSpPr>
        <p:spPr>
          <a:xfrm>
            <a:off x="436574" y="3860482"/>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IL_L_G01_U02_L02_03_16_01</a:t>
            </a:r>
            <a:endParaRPr lang="es-CO" sz="1200" dirty="0">
              <a:solidFill>
                <a:srgbClr val="FF0000"/>
              </a:solidFill>
            </a:endParaRPr>
          </a:p>
        </p:txBody>
      </p:sp>
      <p:sp>
        <p:nvSpPr>
          <p:cNvPr id="25" name="Botón de acción: Sonido 24">
            <a:hlinkClick r:id="" action="ppaction://noaction" highlightClick="1">
              <a:snd r:embed="rId5" name="applause.wav"/>
            </a:hlinkClick>
          </p:cNvPr>
          <p:cNvSpPr/>
          <p:nvPr/>
        </p:nvSpPr>
        <p:spPr>
          <a:xfrm>
            <a:off x="2174296" y="1838396"/>
            <a:ext cx="287147" cy="328622"/>
          </a:xfrm>
          <a:prstGeom prst="actionButtonSound">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413793357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811"/>
          <a:stretch/>
        </p:blipFill>
        <p:spPr>
          <a:xfrm>
            <a:off x="22643" y="609598"/>
            <a:ext cx="7250224" cy="404707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L_G01_U02_L02_03_16</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121706"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Reconocer las combinaciones en un texto</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6</a:t>
            </a:r>
            <a:endParaRPr lang="es-CO" sz="1200" dirty="0"/>
          </a:p>
        </p:txBody>
      </p:sp>
      <p:sp>
        <p:nvSpPr>
          <p:cNvPr id="84" name="CuadroTexto 83"/>
          <p:cNvSpPr txBox="1"/>
          <p:nvPr/>
        </p:nvSpPr>
        <p:spPr>
          <a:xfrm>
            <a:off x="68435" y="5436228"/>
            <a:ext cx="8906683" cy="55399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ES" sz="1000" dirty="0" smtClean="0"/>
              <a:t>—¡</a:t>
            </a:r>
            <a:r>
              <a:rPr lang="es-ES" sz="1000" dirty="0"/>
              <a:t>Qué lindas manzanas! ─exclamó Esmeralda. ¡Mira, María, qué rojas son</a:t>
            </a:r>
            <a:r>
              <a:rPr lang="es-ES" sz="1000" dirty="0" smtClean="0"/>
              <a:t>!</a:t>
            </a:r>
          </a:p>
          <a:p>
            <a:r>
              <a:rPr lang="es-CO" sz="1000" dirty="0" smtClean="0"/>
              <a:t>—</a:t>
            </a:r>
            <a:r>
              <a:rPr lang="es-CO" sz="1000" dirty="0"/>
              <a:t>Son melocotones ─dijo el padre─</a:t>
            </a:r>
            <a:r>
              <a:rPr lang="es-CO" sz="1000" dirty="0" smtClean="0"/>
              <a:t>. El </a:t>
            </a:r>
            <a:r>
              <a:rPr lang="es-CO" sz="1000" dirty="0"/>
              <a:t>tío Ernesto los cultiva en su invernadero</a:t>
            </a:r>
            <a:r>
              <a:rPr lang="es-CO" sz="1000" dirty="0" smtClean="0"/>
              <a:t>.</a:t>
            </a:r>
          </a:p>
          <a:p>
            <a:r>
              <a:rPr lang="es-CO" sz="1000" dirty="0" smtClean="0"/>
              <a:t>León Tolstoi</a:t>
            </a:r>
            <a:endParaRPr lang="es-CO" sz="1000" dirty="0"/>
          </a:p>
        </p:txBody>
      </p:sp>
      <p:sp>
        <p:nvSpPr>
          <p:cNvPr id="13" name="Rectángulo redondeado 12"/>
          <p:cNvSpPr/>
          <p:nvPr/>
        </p:nvSpPr>
        <p:spPr>
          <a:xfrm>
            <a:off x="2547373" y="1823648"/>
            <a:ext cx="4250267" cy="241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smtClean="0">
                <a:solidFill>
                  <a:schemeClr val="bg1"/>
                </a:solidFill>
              </a:rPr>
              <a:t>—¡</a:t>
            </a:r>
            <a:r>
              <a:rPr lang="es-ES" sz="1600" dirty="0">
                <a:solidFill>
                  <a:schemeClr val="bg1"/>
                </a:solidFill>
              </a:rPr>
              <a:t>Qué lindas manzanas! </a:t>
            </a:r>
            <a:r>
              <a:rPr lang="es-ES" sz="1600" dirty="0" smtClean="0">
                <a:solidFill>
                  <a:schemeClr val="bg1"/>
                </a:solidFill>
              </a:rPr>
              <a:t>─</a:t>
            </a:r>
            <a:r>
              <a:rPr lang="es-ES" sz="1600" b="1" dirty="0" smtClean="0">
                <a:solidFill>
                  <a:schemeClr val="accent2"/>
                </a:solidFill>
              </a:rPr>
              <a:t>exclamó</a:t>
            </a:r>
            <a:r>
              <a:rPr lang="es-ES" sz="1600" b="1" dirty="0" smtClean="0">
                <a:solidFill>
                  <a:schemeClr val="bg1"/>
                </a:solidFill>
              </a:rPr>
              <a:t> </a:t>
            </a:r>
            <a:r>
              <a:rPr lang="es-ES" sz="1600" b="1" dirty="0" smtClean="0">
                <a:solidFill>
                  <a:schemeClr val="accent2"/>
                </a:solidFill>
              </a:rPr>
              <a:t>Esmeralda</a:t>
            </a:r>
            <a:r>
              <a:rPr lang="es-ES" sz="1600" dirty="0" smtClean="0">
                <a:solidFill>
                  <a:schemeClr val="bg1"/>
                </a:solidFill>
              </a:rPr>
              <a:t>. </a:t>
            </a:r>
            <a:r>
              <a:rPr lang="es-ES" sz="1600" dirty="0">
                <a:solidFill>
                  <a:schemeClr val="bg1"/>
                </a:solidFill>
              </a:rPr>
              <a:t>¡Mira, María, qué rojas son</a:t>
            </a:r>
            <a:r>
              <a:rPr lang="es-ES" sz="1600" dirty="0" smtClean="0">
                <a:solidFill>
                  <a:schemeClr val="bg1"/>
                </a:solidFill>
              </a:rPr>
              <a:t>!</a:t>
            </a:r>
          </a:p>
          <a:p>
            <a:r>
              <a:rPr lang="es-CO" sz="1600" dirty="0"/>
              <a:t>—Son </a:t>
            </a:r>
            <a:r>
              <a:rPr lang="es-CO" sz="1600" b="1" dirty="0">
                <a:solidFill>
                  <a:schemeClr val="accent2"/>
                </a:solidFill>
              </a:rPr>
              <a:t>melocotones</a:t>
            </a:r>
            <a:r>
              <a:rPr lang="es-CO" sz="1600" dirty="0"/>
              <a:t> </a:t>
            </a:r>
            <a:r>
              <a:rPr lang="es-CO" sz="1600" dirty="0" smtClean="0"/>
              <a:t>─dijo </a:t>
            </a:r>
            <a:r>
              <a:rPr lang="es-CO" sz="1600" dirty="0"/>
              <a:t>el </a:t>
            </a:r>
            <a:r>
              <a:rPr lang="es-CO" sz="1600" dirty="0" smtClean="0"/>
              <a:t>padre─.</a:t>
            </a:r>
            <a:endParaRPr lang="es-CO" sz="1600" dirty="0"/>
          </a:p>
          <a:p>
            <a:r>
              <a:rPr lang="es-CO" sz="1600" dirty="0"/>
              <a:t>El tío Ernesto los cultiva en </a:t>
            </a:r>
            <a:r>
              <a:rPr lang="es-CO" sz="1600" dirty="0" smtClean="0"/>
              <a:t>su invernadero</a:t>
            </a:r>
            <a:r>
              <a:rPr lang="es-CO" sz="1600" dirty="0"/>
              <a:t>.</a:t>
            </a:r>
          </a:p>
          <a:p>
            <a:endParaRPr lang="es-CO" sz="1600" dirty="0" smtClean="0"/>
          </a:p>
          <a:p>
            <a:pPr marL="1168400" algn="r"/>
            <a:r>
              <a:rPr lang="es-CO" sz="1200" dirty="0" smtClean="0">
                <a:solidFill>
                  <a:schemeClr val="bg1"/>
                </a:solidFill>
              </a:rPr>
              <a:t>Tolstoi, León. (1980). </a:t>
            </a:r>
            <a:r>
              <a:rPr lang="es-CO" sz="1200" i="1" dirty="0" smtClean="0">
                <a:solidFill>
                  <a:schemeClr val="bg1"/>
                </a:solidFill>
              </a:rPr>
              <a:t>Cuentos para niños</a:t>
            </a:r>
            <a:r>
              <a:rPr lang="es-CO" sz="1200" dirty="0" smtClean="0">
                <a:solidFill>
                  <a:schemeClr val="bg1"/>
                </a:solidFill>
              </a:rPr>
              <a:t>. Barcelona: Editorial Pomaire</a:t>
            </a:r>
            <a:r>
              <a:rPr lang="es-CO" sz="1600" dirty="0" smtClean="0">
                <a:solidFill>
                  <a:schemeClr val="bg1"/>
                </a:solidFill>
              </a:rPr>
              <a:t>.</a:t>
            </a:r>
            <a:endParaRPr lang="es-CO" sz="1600" dirty="0">
              <a:solidFill>
                <a:schemeClr val="bg1"/>
              </a:solidFill>
            </a:endParaRPr>
          </a:p>
        </p:txBody>
      </p:sp>
      <p:sp>
        <p:nvSpPr>
          <p:cNvPr id="24" name="Botón de acción: Sonido 23">
            <a:hlinkClick r:id="" action="ppaction://noaction" highlightClick="1">
              <a:snd r:embed="rId3" name="applause.wav"/>
            </a:hlinkClick>
          </p:cNvPr>
          <p:cNvSpPr/>
          <p:nvPr/>
        </p:nvSpPr>
        <p:spPr>
          <a:xfrm>
            <a:off x="2174296" y="1838396"/>
            <a:ext cx="287147" cy="328622"/>
          </a:xfrm>
          <a:prstGeom prst="actionButtonSound">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2" name="Imagen 11"/>
          <p:cNvPicPr>
            <a:picLocks noChangeAspect="1"/>
          </p:cNvPicPr>
          <p:nvPr/>
        </p:nvPicPr>
        <p:blipFill>
          <a:blip r:embed="rId4"/>
          <a:stretch>
            <a:fillRect/>
          </a:stretch>
        </p:blipFill>
        <p:spPr>
          <a:xfrm>
            <a:off x="537760" y="2229314"/>
            <a:ext cx="1923683" cy="2057911"/>
          </a:xfrm>
          <a:prstGeom prst="rect">
            <a:avLst/>
          </a:prstGeom>
        </p:spPr>
      </p:pic>
      <p:sp>
        <p:nvSpPr>
          <p:cNvPr id="26" name="CuadroTexto 25"/>
          <p:cNvSpPr txBox="1"/>
          <p:nvPr/>
        </p:nvSpPr>
        <p:spPr>
          <a:xfrm>
            <a:off x="7348709" y="1289061"/>
            <a:ext cx="1752958" cy="101566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IL_L_G01_U02_L02_03_16_02 Ilustración para lectura de un invernadero</a:t>
            </a:r>
            <a:endParaRPr lang="es-CO" sz="1000" dirty="0" smtClean="0">
              <a:latin typeface="Arial" panose="020B0604020202020204" pitchFamily="34" charset="0"/>
              <a:cs typeface="Arial" panose="020B0604020202020204" pitchFamily="34" charset="0"/>
            </a:endParaRPr>
          </a:p>
        </p:txBody>
      </p:sp>
      <p:sp>
        <p:nvSpPr>
          <p:cNvPr id="27" name="CuadroTexto 26"/>
          <p:cNvSpPr txBox="1"/>
          <p:nvPr/>
        </p:nvSpPr>
        <p:spPr>
          <a:xfrm>
            <a:off x="436574" y="3860482"/>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IL_L_G01_U02_L02_03_16_02</a:t>
            </a:r>
            <a:endParaRPr lang="es-CO" sz="1200" dirty="0">
              <a:solidFill>
                <a:srgbClr val="FF0000"/>
              </a:solidFill>
            </a:endParaRPr>
          </a:p>
        </p:txBody>
      </p:sp>
      <p:sp>
        <p:nvSpPr>
          <p:cNvPr id="22" name="CuadroTexto 21"/>
          <p:cNvSpPr txBox="1"/>
          <p:nvPr/>
        </p:nvSpPr>
        <p:spPr>
          <a:xfrm>
            <a:off x="162092" y="1494135"/>
            <a:ext cx="1790412" cy="307777"/>
          </a:xfrm>
          <a:prstGeom prst="rect">
            <a:avLst/>
          </a:prstGeom>
          <a:noFill/>
        </p:spPr>
        <p:txBody>
          <a:bodyPr wrap="none" rtlCol="0">
            <a:spAutoFit/>
          </a:bodyPr>
          <a:lstStyle/>
          <a:p>
            <a:r>
              <a:rPr lang="es-CO" sz="1400" dirty="0" smtClean="0"/>
              <a:t>Escucha y lee el texto.</a:t>
            </a:r>
            <a:endParaRPr lang="es-CO" sz="1400" dirty="0"/>
          </a:p>
        </p:txBody>
      </p:sp>
    </p:spTree>
    <p:extLst>
      <p:ext uri="{BB962C8B-B14F-4D97-AF65-F5344CB8AC3E}">
        <p14:creationId xmlns:p14="http://schemas.microsoft.com/office/powerpoint/2010/main" val="28323681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Imagen 52"/>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L_G01_U02_L02_03_16</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4/4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121706"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Reconocer las combinaciones en un texto</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6</a:t>
            </a:r>
            <a:endParaRPr lang="es-CO" sz="1200" dirty="0"/>
          </a:p>
        </p:txBody>
      </p:sp>
      <p:sp>
        <p:nvSpPr>
          <p:cNvPr id="23" name="CuadroTexto 22"/>
          <p:cNvSpPr txBox="1"/>
          <p:nvPr/>
        </p:nvSpPr>
        <p:spPr>
          <a:xfrm>
            <a:off x="162092" y="1494135"/>
            <a:ext cx="4115705" cy="307777"/>
          </a:xfrm>
          <a:prstGeom prst="rect">
            <a:avLst/>
          </a:prstGeom>
          <a:noFill/>
        </p:spPr>
        <p:txBody>
          <a:bodyPr wrap="none" rtlCol="0">
            <a:spAutoFit/>
          </a:bodyPr>
          <a:lstStyle/>
          <a:p>
            <a:r>
              <a:rPr lang="es-CO" sz="1400" dirty="0" smtClean="0"/>
              <a:t>Selecciona la combinación que contiene cada palabra.</a:t>
            </a:r>
            <a:endParaRPr lang="es-CO" sz="1400" dirty="0"/>
          </a:p>
        </p:txBody>
      </p:sp>
      <p:sp>
        <p:nvSpPr>
          <p:cNvPr id="26" name="CuadroTexto 25"/>
          <p:cNvSpPr txBox="1"/>
          <p:nvPr/>
        </p:nvSpPr>
        <p:spPr>
          <a:xfrm>
            <a:off x="7348709" y="1289061"/>
            <a:ext cx="1752958" cy="34778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Dos columnas. En la de la izquierda va una lista de palabras:</a:t>
            </a:r>
          </a:p>
          <a:p>
            <a:r>
              <a:rPr lang="es-CO" sz="1000" dirty="0" smtClean="0">
                <a:latin typeface="Arial" panose="020B0604020202020204" pitchFamily="34" charset="0"/>
                <a:cs typeface="Arial" panose="020B0604020202020204" pitchFamily="34" charset="0"/>
              </a:rPr>
              <a:t>regalo</a:t>
            </a:r>
          </a:p>
          <a:p>
            <a:r>
              <a:rPr lang="es-CO" sz="1000" dirty="0" smtClean="0">
                <a:latin typeface="Arial" panose="020B0604020202020204" pitchFamily="34" charset="0"/>
                <a:cs typeface="Arial" panose="020B0604020202020204" pitchFamily="34" charset="0"/>
              </a:rPr>
              <a:t>Esteban</a:t>
            </a:r>
          </a:p>
          <a:p>
            <a:r>
              <a:rPr lang="es-CO" sz="1000" dirty="0" smtClean="0">
                <a:latin typeface="Arial" panose="020B0604020202020204" pitchFamily="34" charset="0"/>
                <a:cs typeface="Arial" panose="020B0604020202020204" pitchFamily="34" charset="0"/>
              </a:rPr>
              <a:t>paquete</a:t>
            </a:r>
          </a:p>
          <a:p>
            <a:r>
              <a:rPr lang="es-CO" sz="1000" dirty="0" smtClean="0">
                <a:latin typeface="Arial" panose="020B0604020202020204" pitchFamily="34" charset="0"/>
                <a:cs typeface="Arial" panose="020B0604020202020204" pitchFamily="34" charset="0"/>
              </a:rPr>
              <a:t>exclamó</a:t>
            </a:r>
          </a:p>
          <a:p>
            <a:r>
              <a:rPr lang="es-CO" sz="1000" dirty="0" smtClean="0">
                <a:latin typeface="Arial" panose="020B0604020202020204" pitchFamily="34" charset="0"/>
                <a:cs typeface="Arial" panose="020B0604020202020204" pitchFamily="34" charset="0"/>
              </a:rPr>
              <a:t>Esmeralda</a:t>
            </a:r>
          </a:p>
          <a:p>
            <a:r>
              <a:rPr lang="es-CO" sz="1000" dirty="0" smtClean="0">
                <a:latin typeface="Arial" panose="020B0604020202020204" pitchFamily="34" charset="0"/>
                <a:cs typeface="Arial" panose="020B0604020202020204" pitchFamily="34" charset="0"/>
              </a:rPr>
              <a:t>melocotones</a:t>
            </a:r>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En la columna de la izquierda se ven opciones de combinaciones:</a:t>
            </a:r>
          </a:p>
          <a:p>
            <a:r>
              <a:rPr lang="es-CO" sz="1000" dirty="0" smtClean="0">
                <a:latin typeface="Arial" panose="020B0604020202020204" pitchFamily="34" charset="0"/>
                <a:cs typeface="Arial" panose="020B0604020202020204" pitchFamily="34" charset="0"/>
              </a:rPr>
              <a:t>ro    </a:t>
            </a:r>
            <a:r>
              <a:rPr lang="es-CO" sz="1000" dirty="0" smtClean="0">
                <a:solidFill>
                  <a:srgbClr val="FF0000"/>
                </a:solidFill>
                <a:latin typeface="Arial" panose="020B0604020202020204" pitchFamily="34" charset="0"/>
                <a:cs typeface="Arial" panose="020B0604020202020204" pitchFamily="34" charset="0"/>
              </a:rPr>
              <a:t>re</a:t>
            </a:r>
            <a:r>
              <a:rPr lang="es-CO" sz="1000" dirty="0" smtClean="0">
                <a:latin typeface="Arial" panose="020B0604020202020204" pitchFamily="34" charset="0"/>
                <a:cs typeface="Arial" panose="020B0604020202020204" pitchFamily="34" charset="0"/>
              </a:rPr>
              <a:t>    ra</a:t>
            </a:r>
          </a:p>
          <a:p>
            <a:r>
              <a:rPr lang="es-CO" sz="1000" dirty="0" smtClean="0">
                <a:latin typeface="Arial" panose="020B0604020202020204" pitchFamily="34" charset="0"/>
                <a:cs typeface="Arial" panose="020B0604020202020204" pitchFamily="34" charset="0"/>
              </a:rPr>
              <a:t>Em    El    </a:t>
            </a:r>
            <a:r>
              <a:rPr lang="es-CO" sz="1000" dirty="0" smtClean="0">
                <a:solidFill>
                  <a:srgbClr val="FF0000"/>
                </a:solidFill>
                <a:latin typeface="Arial" panose="020B0604020202020204" pitchFamily="34" charset="0"/>
                <a:cs typeface="Arial" panose="020B0604020202020204" pitchFamily="34" charset="0"/>
              </a:rPr>
              <a:t>Es</a:t>
            </a:r>
          </a:p>
          <a:p>
            <a:r>
              <a:rPr lang="es-CO" sz="1000" dirty="0" smtClean="0">
                <a:latin typeface="Arial" panose="020B0604020202020204" pitchFamily="34" charset="0"/>
                <a:cs typeface="Arial" panose="020B0604020202020204" pitchFamily="34" charset="0"/>
              </a:rPr>
              <a:t>to    tu    </a:t>
            </a:r>
            <a:r>
              <a:rPr lang="es-CO" sz="1000" dirty="0" smtClean="0">
                <a:solidFill>
                  <a:srgbClr val="FF0000"/>
                </a:solidFill>
                <a:latin typeface="Arial" panose="020B0604020202020204" pitchFamily="34" charset="0"/>
                <a:cs typeface="Arial" panose="020B0604020202020204" pitchFamily="34" charset="0"/>
              </a:rPr>
              <a:t>te</a:t>
            </a:r>
          </a:p>
          <a:p>
            <a:r>
              <a:rPr lang="es-CO" sz="1000" dirty="0" smtClean="0">
                <a:solidFill>
                  <a:srgbClr val="FF0000"/>
                </a:solidFill>
                <a:latin typeface="Arial" panose="020B0604020202020204" pitchFamily="34" charset="0"/>
                <a:cs typeface="Arial" panose="020B0604020202020204" pitchFamily="34" charset="0"/>
              </a:rPr>
              <a:t>ex</a:t>
            </a:r>
            <a:r>
              <a:rPr lang="es-CO" sz="1000" dirty="0" smtClean="0">
                <a:latin typeface="Arial" panose="020B0604020202020204" pitchFamily="34" charset="0"/>
                <a:cs typeface="Arial" panose="020B0604020202020204" pitchFamily="34" charset="0"/>
              </a:rPr>
              <a:t>    es    le</a:t>
            </a:r>
          </a:p>
          <a:p>
            <a:r>
              <a:rPr lang="es-CO" sz="1000" dirty="0" smtClean="0">
                <a:latin typeface="Arial" panose="020B0604020202020204" pitchFamily="34" charset="0"/>
                <a:cs typeface="Arial" panose="020B0604020202020204" pitchFamily="34" charset="0"/>
              </a:rPr>
              <a:t>de    la    </a:t>
            </a:r>
            <a:r>
              <a:rPr lang="es-CO" sz="1000" dirty="0" smtClean="0">
                <a:solidFill>
                  <a:srgbClr val="FF0000"/>
                </a:solidFill>
                <a:latin typeface="Arial" panose="020B0604020202020204" pitchFamily="34" charset="0"/>
                <a:cs typeface="Arial" panose="020B0604020202020204" pitchFamily="34" charset="0"/>
              </a:rPr>
              <a:t>da</a:t>
            </a:r>
          </a:p>
          <a:p>
            <a:r>
              <a:rPr lang="es-CO" sz="1000" dirty="0" smtClean="0">
                <a:latin typeface="Arial" panose="020B0604020202020204" pitchFamily="34" charset="0"/>
                <a:cs typeface="Arial" panose="020B0604020202020204" pitchFamily="34" charset="0"/>
              </a:rPr>
              <a:t>ol    te    </a:t>
            </a:r>
            <a:r>
              <a:rPr lang="es-CO" sz="1000" dirty="0" smtClean="0">
                <a:solidFill>
                  <a:srgbClr val="FF0000"/>
                </a:solidFill>
                <a:latin typeface="Arial" panose="020B0604020202020204" pitchFamily="34" charset="0"/>
                <a:cs typeface="Arial" panose="020B0604020202020204" pitchFamily="34" charset="0"/>
              </a:rPr>
              <a:t>me</a:t>
            </a:r>
            <a:endParaRPr lang="es-CO" sz="1000" dirty="0" smtClean="0">
              <a:solidFill>
                <a:srgbClr val="000000"/>
              </a:solidFill>
              <a:latin typeface="Arial" panose="020B0604020202020204" pitchFamily="34" charset="0"/>
              <a:cs typeface="Arial" panose="020B0604020202020204" pitchFamily="34" charset="0"/>
            </a:endParaRPr>
          </a:p>
          <a:p>
            <a:r>
              <a:rPr lang="es-CO" sz="1000" dirty="0" smtClean="0">
                <a:solidFill>
                  <a:srgbClr val="000000"/>
                </a:solidFill>
                <a:latin typeface="Arial" panose="020B0604020202020204" pitchFamily="34" charset="0"/>
                <a:cs typeface="Arial" panose="020B0604020202020204" pitchFamily="34" charset="0"/>
              </a:rPr>
              <a:t>El estudiante debe seleccionar la correcta en cada fila.</a:t>
            </a:r>
            <a:endParaRPr lang="es-CO" sz="1000" dirty="0">
              <a:solidFill>
                <a:srgbClr val="000000"/>
              </a:solidFill>
              <a:latin typeface="Arial" panose="020B0604020202020204" pitchFamily="34" charset="0"/>
              <a:cs typeface="Arial" panose="020B0604020202020204" pitchFamily="34" charset="0"/>
            </a:endParaRPr>
          </a:p>
        </p:txBody>
      </p:sp>
      <p:sp>
        <p:nvSpPr>
          <p:cNvPr id="22" name="CuadroTexto 21"/>
          <p:cNvSpPr txBox="1"/>
          <p:nvPr/>
        </p:nvSpPr>
        <p:spPr>
          <a:xfrm>
            <a:off x="685285" y="1831372"/>
            <a:ext cx="913569"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regalo</a:t>
            </a:r>
            <a:endParaRPr lang="es-CO" dirty="0">
              <a:latin typeface="Century Gothic" panose="020B0502020202020204" pitchFamily="34" charset="0"/>
            </a:endParaRPr>
          </a:p>
        </p:txBody>
      </p:sp>
      <p:sp>
        <p:nvSpPr>
          <p:cNvPr id="25" name="CuadroTexto 24"/>
          <p:cNvSpPr txBox="1"/>
          <p:nvPr/>
        </p:nvSpPr>
        <p:spPr>
          <a:xfrm>
            <a:off x="686035" y="2230183"/>
            <a:ext cx="1082185"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Esteban</a:t>
            </a:r>
            <a:endParaRPr lang="es-CO" dirty="0">
              <a:latin typeface="Century Gothic" panose="020B0502020202020204" pitchFamily="34" charset="0"/>
            </a:endParaRPr>
          </a:p>
        </p:txBody>
      </p:sp>
      <p:sp>
        <p:nvSpPr>
          <p:cNvPr id="27" name="CuadroTexto 26"/>
          <p:cNvSpPr txBox="1"/>
          <p:nvPr/>
        </p:nvSpPr>
        <p:spPr>
          <a:xfrm>
            <a:off x="686035" y="2628231"/>
            <a:ext cx="1175848"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paquete</a:t>
            </a:r>
            <a:endParaRPr lang="es-CO" dirty="0">
              <a:latin typeface="Century Gothic" panose="020B0502020202020204" pitchFamily="34" charset="0"/>
            </a:endParaRPr>
          </a:p>
        </p:txBody>
      </p:sp>
      <p:sp>
        <p:nvSpPr>
          <p:cNvPr id="28" name="CuadroTexto 27"/>
          <p:cNvSpPr txBox="1"/>
          <p:nvPr/>
        </p:nvSpPr>
        <p:spPr>
          <a:xfrm>
            <a:off x="686785" y="3027042"/>
            <a:ext cx="1166380"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exclamó</a:t>
            </a:r>
            <a:endParaRPr lang="es-CO" dirty="0">
              <a:latin typeface="Century Gothic" panose="020B0502020202020204" pitchFamily="34" charset="0"/>
            </a:endParaRPr>
          </a:p>
        </p:txBody>
      </p:sp>
      <p:sp>
        <p:nvSpPr>
          <p:cNvPr id="29" name="CuadroTexto 28"/>
          <p:cNvSpPr txBox="1"/>
          <p:nvPr/>
        </p:nvSpPr>
        <p:spPr>
          <a:xfrm>
            <a:off x="685285" y="3423560"/>
            <a:ext cx="1353706"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Esmeralda</a:t>
            </a:r>
            <a:endParaRPr lang="es-CO" dirty="0">
              <a:latin typeface="Century Gothic" panose="020B0502020202020204" pitchFamily="34" charset="0"/>
            </a:endParaRPr>
          </a:p>
        </p:txBody>
      </p:sp>
      <p:sp>
        <p:nvSpPr>
          <p:cNvPr id="30" name="CuadroTexto 29"/>
          <p:cNvSpPr txBox="1"/>
          <p:nvPr/>
        </p:nvSpPr>
        <p:spPr>
          <a:xfrm>
            <a:off x="686035" y="3822371"/>
            <a:ext cx="1658815"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melocotones</a:t>
            </a:r>
            <a:endParaRPr lang="es-CO" dirty="0">
              <a:latin typeface="Century Gothic" panose="020B0502020202020204" pitchFamily="34" charset="0"/>
            </a:endParaRPr>
          </a:p>
        </p:txBody>
      </p:sp>
      <p:graphicFrame>
        <p:nvGraphicFramePr>
          <p:cNvPr id="14" name="Tabla 13"/>
          <p:cNvGraphicFramePr>
            <a:graphicFrameLocks noGrp="1"/>
          </p:cNvGraphicFramePr>
          <p:nvPr>
            <p:extLst>
              <p:ext uri="{D42A27DB-BD31-4B8C-83A1-F6EECF244321}">
                <p14:modId xmlns:p14="http://schemas.microsoft.com/office/powerpoint/2010/main" val="3563764608"/>
              </p:ext>
            </p:extLst>
          </p:nvPr>
        </p:nvGraphicFramePr>
        <p:xfrm>
          <a:off x="3106843" y="1851908"/>
          <a:ext cx="2807493" cy="242571"/>
        </p:xfrm>
        <a:graphic>
          <a:graphicData uri="http://schemas.openxmlformats.org/drawingml/2006/table">
            <a:tbl>
              <a:tblPr firstRow="1" bandRow="1">
                <a:tableStyleId>{9DCAF9ED-07DC-4A11-8D7F-57B35C25682E}</a:tableStyleId>
              </a:tblPr>
              <a:tblGrid>
                <a:gridCol w="935831"/>
                <a:gridCol w="935831"/>
                <a:gridCol w="935831"/>
              </a:tblGrid>
              <a:tr h="242571">
                <a:tc>
                  <a:txBody>
                    <a:bodyPr/>
                    <a:lstStyle/>
                    <a:p>
                      <a:pPr algn="ctr">
                        <a:lnSpc>
                          <a:spcPct val="50000"/>
                        </a:lnSpc>
                      </a:pPr>
                      <a:r>
                        <a:rPr lang="es-ES" sz="1600" dirty="0" smtClean="0">
                          <a:latin typeface="Century Gothic"/>
                          <a:cs typeface="Century Gothic"/>
                        </a:rPr>
                        <a:t>ro</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re</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ra</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graphicFrame>
        <p:nvGraphicFramePr>
          <p:cNvPr id="31" name="Tabla 30"/>
          <p:cNvGraphicFramePr>
            <a:graphicFrameLocks noGrp="1"/>
          </p:cNvGraphicFramePr>
          <p:nvPr>
            <p:extLst>
              <p:ext uri="{D42A27DB-BD31-4B8C-83A1-F6EECF244321}">
                <p14:modId xmlns:p14="http://schemas.microsoft.com/office/powerpoint/2010/main" val="362685864"/>
              </p:ext>
            </p:extLst>
          </p:nvPr>
        </p:nvGraphicFramePr>
        <p:xfrm>
          <a:off x="3107593" y="2241240"/>
          <a:ext cx="2807493" cy="242571"/>
        </p:xfrm>
        <a:graphic>
          <a:graphicData uri="http://schemas.openxmlformats.org/drawingml/2006/table">
            <a:tbl>
              <a:tblPr firstRow="1" bandRow="1">
                <a:tableStyleId>{9DCAF9ED-07DC-4A11-8D7F-57B35C25682E}</a:tableStyleId>
              </a:tblPr>
              <a:tblGrid>
                <a:gridCol w="935831"/>
                <a:gridCol w="935831"/>
                <a:gridCol w="935831"/>
              </a:tblGrid>
              <a:tr h="242571">
                <a:tc>
                  <a:txBody>
                    <a:bodyPr/>
                    <a:lstStyle/>
                    <a:p>
                      <a:pPr algn="ctr">
                        <a:lnSpc>
                          <a:spcPct val="50000"/>
                        </a:lnSpc>
                      </a:pPr>
                      <a:r>
                        <a:rPr lang="es-ES" sz="1600" dirty="0" smtClean="0">
                          <a:latin typeface="Century Gothic"/>
                          <a:cs typeface="Century Gothic"/>
                        </a:rPr>
                        <a:t>Em</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El</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Es</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graphicFrame>
        <p:nvGraphicFramePr>
          <p:cNvPr id="32" name="Tabla 31"/>
          <p:cNvGraphicFramePr>
            <a:graphicFrameLocks noGrp="1"/>
          </p:cNvGraphicFramePr>
          <p:nvPr>
            <p:extLst>
              <p:ext uri="{D42A27DB-BD31-4B8C-83A1-F6EECF244321}">
                <p14:modId xmlns:p14="http://schemas.microsoft.com/office/powerpoint/2010/main" val="1566808089"/>
              </p:ext>
            </p:extLst>
          </p:nvPr>
        </p:nvGraphicFramePr>
        <p:xfrm>
          <a:off x="3107593" y="2658241"/>
          <a:ext cx="2807493" cy="242571"/>
        </p:xfrm>
        <a:graphic>
          <a:graphicData uri="http://schemas.openxmlformats.org/drawingml/2006/table">
            <a:tbl>
              <a:tblPr firstRow="1" bandRow="1">
                <a:tableStyleId>{9DCAF9ED-07DC-4A11-8D7F-57B35C25682E}</a:tableStyleId>
              </a:tblPr>
              <a:tblGrid>
                <a:gridCol w="935831"/>
                <a:gridCol w="935831"/>
                <a:gridCol w="935831"/>
              </a:tblGrid>
              <a:tr h="242571">
                <a:tc>
                  <a:txBody>
                    <a:bodyPr/>
                    <a:lstStyle/>
                    <a:p>
                      <a:pPr algn="ctr">
                        <a:lnSpc>
                          <a:spcPct val="50000"/>
                        </a:lnSpc>
                      </a:pPr>
                      <a:r>
                        <a:rPr lang="es-ES" sz="1600" dirty="0" smtClean="0">
                          <a:latin typeface="Century Gothic"/>
                          <a:cs typeface="Century Gothic"/>
                        </a:rPr>
                        <a:t>to</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tu</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te</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graphicFrame>
        <p:nvGraphicFramePr>
          <p:cNvPr id="33" name="Tabla 32"/>
          <p:cNvGraphicFramePr>
            <a:graphicFrameLocks noGrp="1"/>
          </p:cNvGraphicFramePr>
          <p:nvPr>
            <p:extLst>
              <p:ext uri="{D42A27DB-BD31-4B8C-83A1-F6EECF244321}">
                <p14:modId xmlns:p14="http://schemas.microsoft.com/office/powerpoint/2010/main" val="3454688210"/>
              </p:ext>
            </p:extLst>
          </p:nvPr>
        </p:nvGraphicFramePr>
        <p:xfrm>
          <a:off x="3108343" y="3047573"/>
          <a:ext cx="2807493" cy="242571"/>
        </p:xfrm>
        <a:graphic>
          <a:graphicData uri="http://schemas.openxmlformats.org/drawingml/2006/table">
            <a:tbl>
              <a:tblPr firstRow="1" bandRow="1">
                <a:tableStyleId>{9DCAF9ED-07DC-4A11-8D7F-57B35C25682E}</a:tableStyleId>
              </a:tblPr>
              <a:tblGrid>
                <a:gridCol w="935831"/>
                <a:gridCol w="935831"/>
                <a:gridCol w="935831"/>
              </a:tblGrid>
              <a:tr h="242571">
                <a:tc>
                  <a:txBody>
                    <a:bodyPr/>
                    <a:lstStyle/>
                    <a:p>
                      <a:pPr algn="ctr">
                        <a:lnSpc>
                          <a:spcPct val="50000"/>
                        </a:lnSpc>
                      </a:pPr>
                      <a:r>
                        <a:rPr lang="es-ES" sz="1600" dirty="0" smtClean="0">
                          <a:latin typeface="Century Gothic"/>
                          <a:cs typeface="Century Gothic"/>
                        </a:rPr>
                        <a:t>ex</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es</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le</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graphicFrame>
        <p:nvGraphicFramePr>
          <p:cNvPr id="34" name="Tabla 33"/>
          <p:cNvGraphicFramePr>
            <a:graphicFrameLocks noGrp="1"/>
          </p:cNvGraphicFramePr>
          <p:nvPr>
            <p:extLst>
              <p:ext uri="{D42A27DB-BD31-4B8C-83A1-F6EECF244321}">
                <p14:modId xmlns:p14="http://schemas.microsoft.com/office/powerpoint/2010/main" val="195531967"/>
              </p:ext>
            </p:extLst>
          </p:nvPr>
        </p:nvGraphicFramePr>
        <p:xfrm>
          <a:off x="3107593" y="3473287"/>
          <a:ext cx="2807493" cy="242571"/>
        </p:xfrm>
        <a:graphic>
          <a:graphicData uri="http://schemas.openxmlformats.org/drawingml/2006/table">
            <a:tbl>
              <a:tblPr firstRow="1" bandRow="1">
                <a:tableStyleId>{9DCAF9ED-07DC-4A11-8D7F-57B35C25682E}</a:tableStyleId>
              </a:tblPr>
              <a:tblGrid>
                <a:gridCol w="935831"/>
                <a:gridCol w="935831"/>
                <a:gridCol w="935831"/>
              </a:tblGrid>
              <a:tr h="242571">
                <a:tc>
                  <a:txBody>
                    <a:bodyPr/>
                    <a:lstStyle/>
                    <a:p>
                      <a:pPr algn="ctr">
                        <a:lnSpc>
                          <a:spcPct val="50000"/>
                        </a:lnSpc>
                      </a:pPr>
                      <a:r>
                        <a:rPr lang="es-ES" sz="1600" dirty="0" smtClean="0">
                          <a:latin typeface="Century Gothic"/>
                          <a:cs typeface="Century Gothic"/>
                        </a:rPr>
                        <a:t>de</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la</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da</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graphicFrame>
        <p:nvGraphicFramePr>
          <p:cNvPr id="35" name="Tabla 34"/>
          <p:cNvGraphicFramePr>
            <a:graphicFrameLocks noGrp="1"/>
          </p:cNvGraphicFramePr>
          <p:nvPr>
            <p:extLst>
              <p:ext uri="{D42A27DB-BD31-4B8C-83A1-F6EECF244321}">
                <p14:modId xmlns:p14="http://schemas.microsoft.com/office/powerpoint/2010/main" val="1196101953"/>
              </p:ext>
            </p:extLst>
          </p:nvPr>
        </p:nvGraphicFramePr>
        <p:xfrm>
          <a:off x="3108343" y="3862619"/>
          <a:ext cx="2807493" cy="242571"/>
        </p:xfrm>
        <a:graphic>
          <a:graphicData uri="http://schemas.openxmlformats.org/drawingml/2006/table">
            <a:tbl>
              <a:tblPr firstRow="1" bandRow="1">
                <a:tableStyleId>{9DCAF9ED-07DC-4A11-8D7F-57B35C25682E}</a:tableStyleId>
              </a:tblPr>
              <a:tblGrid>
                <a:gridCol w="935831"/>
                <a:gridCol w="935831"/>
                <a:gridCol w="935831"/>
              </a:tblGrid>
              <a:tr h="242571">
                <a:tc>
                  <a:txBody>
                    <a:bodyPr/>
                    <a:lstStyle/>
                    <a:p>
                      <a:pPr algn="ctr">
                        <a:lnSpc>
                          <a:spcPct val="50000"/>
                        </a:lnSpc>
                      </a:pPr>
                      <a:r>
                        <a:rPr lang="es-ES" sz="1600" dirty="0" smtClean="0">
                          <a:latin typeface="Century Gothic"/>
                          <a:cs typeface="Century Gothic"/>
                        </a:rPr>
                        <a:t>ol</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te</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c>
                  <a:txBody>
                    <a:bodyPr/>
                    <a:lstStyle/>
                    <a:p>
                      <a:pPr algn="ctr">
                        <a:lnSpc>
                          <a:spcPct val="50000"/>
                        </a:lnSpc>
                      </a:pPr>
                      <a:r>
                        <a:rPr lang="es-ES" sz="1600" dirty="0" smtClean="0">
                          <a:latin typeface="Century Gothic"/>
                          <a:cs typeface="Century Gothic"/>
                        </a:rPr>
                        <a:t>me</a:t>
                      </a:r>
                      <a:endParaRPr lang="es-ES" sz="1600" dirty="0">
                        <a:latin typeface="Century Gothic"/>
                        <a:cs typeface="Century Gothic"/>
                      </a:endParaRPr>
                    </a:p>
                  </a:txBody>
                  <a:tcPr anchor="ctr">
                    <a:lnL w="12700" cap="flat" cmpd="sng" algn="ctr">
                      <a:solidFill>
                        <a:srgbClr val="ED7D31"/>
                      </a:solidFill>
                      <a:prstDash val="solid"/>
                      <a:round/>
                      <a:headEnd type="none" w="med" len="med"/>
                      <a:tailEnd type="none" w="med" len="med"/>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sp>
        <p:nvSpPr>
          <p:cNvPr id="12" name="Rectángulo 11"/>
          <p:cNvSpPr/>
          <p:nvPr/>
        </p:nvSpPr>
        <p:spPr>
          <a:xfrm>
            <a:off x="3749088" y="1906314"/>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6" name="Rectángulo 35"/>
          <p:cNvSpPr/>
          <p:nvPr/>
        </p:nvSpPr>
        <p:spPr>
          <a:xfrm>
            <a:off x="4665675" y="1900137"/>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7" name="Rectángulo 36"/>
          <p:cNvSpPr/>
          <p:nvPr/>
        </p:nvSpPr>
        <p:spPr>
          <a:xfrm>
            <a:off x="5582262" y="1900137"/>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8" name="Rectángulo 37"/>
          <p:cNvSpPr/>
          <p:nvPr/>
        </p:nvSpPr>
        <p:spPr>
          <a:xfrm>
            <a:off x="3823285" y="2277014"/>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9" name="Rectángulo 38"/>
          <p:cNvSpPr/>
          <p:nvPr/>
        </p:nvSpPr>
        <p:spPr>
          <a:xfrm>
            <a:off x="4739872" y="2270837"/>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Rectángulo 39"/>
          <p:cNvSpPr/>
          <p:nvPr/>
        </p:nvSpPr>
        <p:spPr>
          <a:xfrm>
            <a:off x="5656459" y="2270837"/>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Rectángulo 40"/>
          <p:cNvSpPr/>
          <p:nvPr/>
        </p:nvSpPr>
        <p:spPr>
          <a:xfrm>
            <a:off x="3749088" y="2692566"/>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2" name="Rectángulo 41"/>
          <p:cNvSpPr/>
          <p:nvPr/>
        </p:nvSpPr>
        <p:spPr>
          <a:xfrm>
            <a:off x="4665675" y="2686389"/>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3" name="Rectángulo 42"/>
          <p:cNvSpPr/>
          <p:nvPr/>
        </p:nvSpPr>
        <p:spPr>
          <a:xfrm>
            <a:off x="5582262" y="2686389"/>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4" name="Rectángulo 43"/>
          <p:cNvSpPr/>
          <p:nvPr/>
        </p:nvSpPr>
        <p:spPr>
          <a:xfrm>
            <a:off x="3749088" y="3101605"/>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5" name="Rectángulo 44"/>
          <p:cNvSpPr/>
          <p:nvPr/>
        </p:nvSpPr>
        <p:spPr>
          <a:xfrm>
            <a:off x="4665675" y="3095428"/>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6" name="Rectángulo 45"/>
          <p:cNvSpPr/>
          <p:nvPr/>
        </p:nvSpPr>
        <p:spPr>
          <a:xfrm>
            <a:off x="5582262" y="3095428"/>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7" name="Rectángulo 46"/>
          <p:cNvSpPr/>
          <p:nvPr/>
        </p:nvSpPr>
        <p:spPr>
          <a:xfrm>
            <a:off x="3823285" y="3489434"/>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8" name="Rectángulo 47"/>
          <p:cNvSpPr/>
          <p:nvPr/>
        </p:nvSpPr>
        <p:spPr>
          <a:xfrm>
            <a:off x="4739872" y="3483257"/>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9" name="Rectángulo 48"/>
          <p:cNvSpPr/>
          <p:nvPr/>
        </p:nvSpPr>
        <p:spPr>
          <a:xfrm>
            <a:off x="5656459" y="3483257"/>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0" name="Rectángulo 49"/>
          <p:cNvSpPr/>
          <p:nvPr/>
        </p:nvSpPr>
        <p:spPr>
          <a:xfrm>
            <a:off x="3807605" y="3896599"/>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1" name="Rectángulo 50"/>
          <p:cNvSpPr/>
          <p:nvPr/>
        </p:nvSpPr>
        <p:spPr>
          <a:xfrm>
            <a:off x="4724192" y="3890422"/>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2" name="Rectángulo 51"/>
          <p:cNvSpPr/>
          <p:nvPr/>
        </p:nvSpPr>
        <p:spPr>
          <a:xfrm>
            <a:off x="5640779" y="3890422"/>
            <a:ext cx="169333" cy="1439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6481264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rotWithShape="1">
          <a:blip r:embed="rId2"/>
          <a:srcRect b="9245"/>
          <a:stretch/>
        </p:blipFill>
        <p:spPr>
          <a:xfrm>
            <a:off x="36948" y="609598"/>
            <a:ext cx="7257143" cy="407247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2024751" y="142269"/>
            <a:ext cx="3506088"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ctr" fontAlgn="base" latinLnBrk="1">
              <a:spcBef>
                <a:spcPct val="0"/>
              </a:spcBef>
              <a:spcAft>
                <a:spcPct val="0"/>
              </a:spcAft>
            </a:pPr>
            <a:r>
              <a:rPr kumimoji="1" lang="es-CO" altLang="ko-KR" sz="1000" dirty="0">
                <a:solidFill>
                  <a:srgbClr val="000000"/>
                </a:solidFill>
                <a:latin typeface="맑은 고딕" pitchFamily="34" charset="-127"/>
              </a:rPr>
              <a:t>Manejo del tono de voz según la situación comunicativa</a:t>
            </a:r>
            <a:endParaRPr kumimoji="1" lang="ko-KR" altLang="en-US" sz="1000" dirty="0">
              <a:solidFill>
                <a:srgbClr val="000000"/>
              </a:solidFill>
              <a:latin typeface="맑은 고딕" pitchFamily="34" charset="-127"/>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L_G01_U02_L02_02_01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2426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Objetivos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5331906" y="4757637"/>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551083"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Objetivos de aprendizaje</a:t>
            </a:r>
            <a:endParaRPr lang="es-CO" b="1" dirty="0"/>
          </a:p>
        </p:txBody>
      </p:sp>
      <p:sp>
        <p:nvSpPr>
          <p:cNvPr id="21" name="CuadroTexto 20"/>
          <p:cNvSpPr txBox="1"/>
          <p:nvPr/>
        </p:nvSpPr>
        <p:spPr>
          <a:xfrm>
            <a:off x="203346" y="1257655"/>
            <a:ext cx="777136"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Objetivos</a:t>
            </a:r>
            <a:endParaRPr lang="es-CO" sz="1200" dirty="0"/>
          </a:p>
        </p:txBody>
      </p:sp>
      <p:sp>
        <p:nvSpPr>
          <p:cNvPr id="26" name="CuadroTexto 25"/>
          <p:cNvSpPr txBox="1"/>
          <p:nvPr/>
        </p:nvSpPr>
        <p:spPr>
          <a:xfrm>
            <a:off x="7332134" y="1288549"/>
            <a:ext cx="1769533" cy="101566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t>Recurso interactivo. </a:t>
            </a:r>
          </a:p>
          <a:p>
            <a:endParaRPr lang="es-CO" sz="1200" dirty="0"/>
          </a:p>
          <a:p>
            <a:r>
              <a:rPr lang="es-CO" sz="1200" dirty="0" smtClean="0"/>
              <a:t>En la segunda página aparecen los objetivos de la clase</a:t>
            </a:r>
            <a:r>
              <a:rPr lang="es-CO" sz="1200" dirty="0"/>
              <a:t>.</a:t>
            </a:r>
            <a:endParaRPr lang="es-CO" sz="1200" dirty="0" smtClean="0"/>
          </a:p>
        </p:txBody>
      </p:sp>
      <p:sp>
        <p:nvSpPr>
          <p:cNvPr id="22" name="CuadroTexto 21"/>
          <p:cNvSpPr txBox="1"/>
          <p:nvPr/>
        </p:nvSpPr>
        <p:spPr>
          <a:xfrm>
            <a:off x="491067" y="1694888"/>
            <a:ext cx="6306573" cy="2308324"/>
          </a:xfrm>
          <a:prstGeom prst="rect">
            <a:avLst/>
          </a:prstGeom>
          <a:ln w="28575"/>
        </p:spPr>
        <p:style>
          <a:lnRef idx="2">
            <a:schemeClr val="accent5"/>
          </a:lnRef>
          <a:fillRef idx="1">
            <a:schemeClr val="lt1"/>
          </a:fillRef>
          <a:effectRef idx="0">
            <a:schemeClr val="accent5"/>
          </a:effectRef>
          <a:fontRef idx="minor">
            <a:schemeClr val="dk1"/>
          </a:fontRef>
        </p:style>
        <p:txBody>
          <a:bodyPr wrap="square" rtlCol="0">
            <a:spAutoFit/>
          </a:bodyPr>
          <a:lstStyle/>
          <a:p>
            <a:endParaRPr lang="es-CO" sz="1200" dirty="0"/>
          </a:p>
          <a:p>
            <a:endParaRPr lang="es-CO" sz="1200" dirty="0" smtClean="0"/>
          </a:p>
          <a:p>
            <a:endParaRPr lang="es-CO" sz="1200" dirty="0"/>
          </a:p>
          <a:p>
            <a:endParaRPr lang="es-CO" sz="1200" dirty="0" smtClean="0"/>
          </a:p>
          <a:p>
            <a:endParaRPr lang="es-CO" sz="1200" dirty="0"/>
          </a:p>
          <a:p>
            <a:endParaRPr lang="es-CO" sz="1200" dirty="0" smtClean="0"/>
          </a:p>
          <a:p>
            <a:endParaRPr lang="es-CO" sz="1200" dirty="0"/>
          </a:p>
          <a:p>
            <a:endParaRPr lang="es-CO" sz="1200" dirty="0" smtClean="0"/>
          </a:p>
          <a:p>
            <a:endParaRPr lang="es-CO" sz="1200" dirty="0"/>
          </a:p>
          <a:p>
            <a:endParaRPr lang="es-CO" sz="1200" dirty="0" smtClean="0"/>
          </a:p>
          <a:p>
            <a:endParaRPr lang="es-CO" sz="1200" dirty="0"/>
          </a:p>
          <a:p>
            <a:endParaRPr lang="es-CO" sz="1200" dirty="0" smtClean="0"/>
          </a:p>
        </p:txBody>
      </p:sp>
      <p:sp>
        <p:nvSpPr>
          <p:cNvPr id="12" name="CuadroTexto 11"/>
          <p:cNvSpPr txBox="1"/>
          <p:nvPr/>
        </p:nvSpPr>
        <p:spPr>
          <a:xfrm>
            <a:off x="533400" y="1764783"/>
            <a:ext cx="6264240" cy="2169825"/>
          </a:xfrm>
          <a:prstGeom prst="rect">
            <a:avLst/>
          </a:prstGeom>
          <a:noFill/>
        </p:spPr>
        <p:txBody>
          <a:bodyPr wrap="square" rtlCol="0">
            <a:spAutoFit/>
          </a:bodyPr>
          <a:lstStyle/>
          <a:p>
            <a:pPr lvl="0"/>
            <a:r>
              <a:rPr lang="es-CO" sz="1500" dirty="0" smtClean="0"/>
              <a:t>El </a:t>
            </a:r>
            <a:r>
              <a:rPr lang="es-CO" sz="1500" dirty="0"/>
              <a:t>estudiante reconoce las vocales y las consonantes como elementos de las palabras.</a:t>
            </a:r>
          </a:p>
          <a:p>
            <a:pPr lvl="0"/>
            <a:r>
              <a:rPr lang="es-CO" sz="1500" dirty="0" smtClean="0"/>
              <a:t>El </a:t>
            </a:r>
            <a:r>
              <a:rPr lang="es-CO" sz="1500" dirty="0"/>
              <a:t>estudiante dibuja las vocales.</a:t>
            </a:r>
          </a:p>
          <a:p>
            <a:pPr lvl="0"/>
            <a:r>
              <a:rPr lang="es-CO" sz="1500" dirty="0" smtClean="0"/>
              <a:t>El </a:t>
            </a:r>
            <a:r>
              <a:rPr lang="es-CO" sz="1500" dirty="0"/>
              <a:t>estudiante emplea la combinación consonante-vocal en la escritura de palabras.</a:t>
            </a:r>
          </a:p>
          <a:p>
            <a:pPr lvl="0"/>
            <a:r>
              <a:rPr lang="es-CO" sz="1500" dirty="0" smtClean="0"/>
              <a:t>El </a:t>
            </a:r>
            <a:r>
              <a:rPr lang="es-CO" sz="1500" dirty="0"/>
              <a:t>estudiante emplea la combinación vocal-consonante en la escritura de palabras.	</a:t>
            </a:r>
          </a:p>
          <a:p>
            <a:r>
              <a:rPr lang="es-CO" sz="1500" dirty="0" smtClean="0"/>
              <a:t>El </a:t>
            </a:r>
            <a:r>
              <a:rPr lang="es-CO" sz="1500" dirty="0"/>
              <a:t>estudiante emplea la combinación consonante-consonante con vocal en la escritura de diferentes palabras</a:t>
            </a:r>
            <a:r>
              <a:rPr lang="es-CO" sz="1500" dirty="0" smtClean="0"/>
              <a:t>.</a:t>
            </a:r>
            <a:endParaRPr lang="es-CO" sz="1500" dirty="0"/>
          </a:p>
        </p:txBody>
      </p:sp>
    </p:spTree>
    <p:extLst>
      <p:ext uri="{BB962C8B-B14F-4D97-AF65-F5344CB8AC3E}">
        <p14:creationId xmlns:p14="http://schemas.microsoft.com/office/powerpoint/2010/main" val="264113804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9" name="CuadroTexto 8"/>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L_G01_U02_L02_03_17</a:t>
            </a:r>
            <a:endParaRPr lang="es-CO" sz="1000" dirty="0">
              <a:latin typeface="Arial" panose="020B0604020202020204" pitchFamily="34" charset="0"/>
              <a:cs typeface="Arial" panose="020B0604020202020204" pitchFamily="34" charset="0"/>
            </a:endParaRPr>
          </a:p>
        </p:txBody>
      </p:sp>
      <p:sp>
        <p:nvSpPr>
          <p:cNvPr id="11" name="CuadroTexto 10"/>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2" name="CuadroTexto 11"/>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3" name="Rectángulo 12"/>
          <p:cNvSpPr/>
          <p:nvPr/>
        </p:nvSpPr>
        <p:spPr>
          <a:xfrm>
            <a:off x="635000" y="1306731"/>
            <a:ext cx="5857840" cy="3062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Botón de acción: Hacia delante o Siguiente 13">
            <a:hlinkClick r:id="" action="ppaction://hlinkshowjump?jump=nextslide" highlightClick="1"/>
          </p:cNvPr>
          <p:cNvSpPr/>
          <p:nvPr/>
        </p:nvSpPr>
        <p:spPr>
          <a:xfrm>
            <a:off x="3217332" y="2335860"/>
            <a:ext cx="863609" cy="902208"/>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5" name="CuadroTexto 14"/>
          <p:cNvSpPr txBox="1"/>
          <p:nvPr/>
        </p:nvSpPr>
        <p:spPr>
          <a:xfrm>
            <a:off x="122988" y="697613"/>
            <a:ext cx="5770405" cy="553998"/>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dirty="0" smtClean="0"/>
              <a:t>Reconocer las combinaciones consonante-consonante-vocal</a:t>
            </a:r>
          </a:p>
          <a:p>
            <a:pPr lvl="0"/>
            <a:r>
              <a:rPr lang="es-CO" sz="1200" dirty="0">
                <a:solidFill>
                  <a:prstClr val="black"/>
                </a:solidFill>
              </a:rPr>
              <a:t>Desarrollo </a:t>
            </a:r>
            <a:r>
              <a:rPr lang="es-CO" sz="1200" dirty="0">
                <a:solidFill>
                  <a:prstClr val="black"/>
                </a:solidFill>
                <a:sym typeface="Wingdings 3" panose="05040102010807070707" pitchFamily="18" charset="2"/>
              </a:rPr>
              <a:t></a:t>
            </a:r>
            <a:r>
              <a:rPr lang="es-CO" sz="1200" dirty="0">
                <a:solidFill>
                  <a:prstClr val="black"/>
                </a:solidFill>
              </a:rPr>
              <a:t> Actividad </a:t>
            </a:r>
            <a:r>
              <a:rPr lang="es-CO" sz="1200" dirty="0" smtClean="0">
                <a:solidFill>
                  <a:prstClr val="black"/>
                </a:solidFill>
              </a:rPr>
              <a:t>7</a:t>
            </a:r>
            <a:endParaRPr lang="es-CO" sz="1200" dirty="0">
              <a:solidFill>
                <a:prstClr val="black"/>
              </a:solidFill>
            </a:endParaRPr>
          </a:p>
        </p:txBody>
      </p:sp>
      <p:sp>
        <p:nvSpPr>
          <p:cNvPr id="16" name="CuadroTexto 15"/>
          <p:cNvSpPr txBox="1"/>
          <p:nvPr/>
        </p:nvSpPr>
        <p:spPr>
          <a:xfrm>
            <a:off x="7332133" y="1293056"/>
            <a:ext cx="1769533" cy="116955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Animación que muestra las combinaciones consonante-consonante-vocal en palabras.</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AN_L_G01_U02_L02_03_17</a:t>
            </a:r>
            <a:endParaRPr lang="es-CO" sz="1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85281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n 34"/>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L_G01_U02_L02_03_18</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1</a:t>
            </a:r>
            <a:r>
              <a:rPr lang="es-CO" sz="1200" dirty="0" smtClean="0">
                <a:latin typeface="Arial" panose="020B0604020202020204" pitchFamily="34" charset="0"/>
                <a:cs typeface="Arial" panose="020B0604020202020204" pitchFamily="34" charset="0"/>
              </a:rPr>
              <a:t>/</a:t>
            </a:r>
            <a:r>
              <a:rPr lang="es-CO" sz="1200" dirty="0">
                <a:latin typeface="Arial" panose="020B0604020202020204" pitchFamily="34" charset="0"/>
                <a:cs typeface="Arial" panose="020B0604020202020204" pitchFamily="34" charset="0"/>
              </a:rPr>
              <a:t>1</a:t>
            </a:r>
          </a:p>
        </p:txBody>
      </p:sp>
      <p:sp>
        <p:nvSpPr>
          <p:cNvPr id="11" name="CuadroTexto 10"/>
          <p:cNvSpPr txBox="1"/>
          <p:nvPr/>
        </p:nvSpPr>
        <p:spPr>
          <a:xfrm>
            <a:off x="945203" y="818210"/>
            <a:ext cx="4484483"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Reconocer las combinaciones en una palabra</a:t>
            </a:r>
            <a:endParaRPr lang="es-CO"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7</a:t>
            </a:r>
            <a:endParaRPr lang="es-CO" sz="1200" dirty="0"/>
          </a:p>
        </p:txBody>
      </p:sp>
      <p:sp>
        <p:nvSpPr>
          <p:cNvPr id="23" name="CuadroTexto 22"/>
          <p:cNvSpPr txBox="1"/>
          <p:nvPr/>
        </p:nvSpPr>
        <p:spPr>
          <a:xfrm>
            <a:off x="162092" y="1494135"/>
            <a:ext cx="5575629" cy="307777"/>
          </a:xfrm>
          <a:prstGeom prst="rect">
            <a:avLst/>
          </a:prstGeom>
          <a:noFill/>
        </p:spPr>
        <p:txBody>
          <a:bodyPr wrap="none" rtlCol="0">
            <a:spAutoFit/>
          </a:bodyPr>
          <a:lstStyle/>
          <a:p>
            <a:r>
              <a:rPr lang="es-CO" sz="1400" dirty="0" smtClean="0"/>
              <a:t>Completa los nombres de las galletas con la combinación correspondiente.</a:t>
            </a:r>
            <a:endParaRPr lang="es-CO" sz="1400" dirty="0"/>
          </a:p>
        </p:txBody>
      </p:sp>
      <p:sp>
        <p:nvSpPr>
          <p:cNvPr id="26" name="CuadroTexto 25"/>
          <p:cNvSpPr txBox="1"/>
          <p:nvPr/>
        </p:nvSpPr>
        <p:spPr>
          <a:xfrm>
            <a:off x="7348709" y="1289061"/>
            <a:ext cx="1752958" cy="34778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4 imágenes (galletas con figuras), cada una con un recuadro debajo que contiene su nombre. El nombre tiene un espacio para rellenar.</a:t>
            </a:r>
          </a:p>
          <a:p>
            <a:r>
              <a:rPr lang="es-CO" sz="1000" dirty="0" smtClean="0">
                <a:latin typeface="Arial" panose="020B0604020202020204" pitchFamily="34" charset="0"/>
                <a:cs typeface="Arial" panose="020B0604020202020204" pitchFamily="34" charset="0"/>
              </a:rPr>
              <a:t>aero</a:t>
            </a:r>
            <a:r>
              <a:rPr lang="es-CO" sz="1000" dirty="0" smtClean="0">
                <a:solidFill>
                  <a:srgbClr val="FF0000"/>
                </a:solidFill>
                <a:latin typeface="Arial" panose="020B0604020202020204" pitchFamily="34" charset="0"/>
                <a:cs typeface="Arial" panose="020B0604020202020204" pitchFamily="34" charset="0"/>
              </a:rPr>
              <a:t>pla</a:t>
            </a:r>
            <a:r>
              <a:rPr lang="es-CO" sz="1000" dirty="0" smtClean="0">
                <a:latin typeface="Arial" panose="020B0604020202020204" pitchFamily="34" charset="0"/>
                <a:cs typeface="Arial" panose="020B0604020202020204" pitchFamily="34" charset="0"/>
              </a:rPr>
              <a:t>no</a:t>
            </a:r>
          </a:p>
          <a:p>
            <a:r>
              <a:rPr lang="es-CO" sz="1000" dirty="0" smtClean="0">
                <a:latin typeface="Arial" panose="020B0604020202020204" pitchFamily="34" charset="0"/>
                <a:cs typeface="Arial" panose="020B0604020202020204" pitchFamily="34" charset="0"/>
              </a:rPr>
              <a:t>es</a:t>
            </a:r>
            <a:r>
              <a:rPr lang="es-CO" sz="1000" dirty="0" smtClean="0">
                <a:solidFill>
                  <a:srgbClr val="FF0000"/>
                </a:solidFill>
                <a:latin typeface="Arial" panose="020B0604020202020204" pitchFamily="34" charset="0"/>
                <a:cs typeface="Arial" panose="020B0604020202020204" pitchFamily="34" charset="0"/>
              </a:rPr>
              <a:t>tre</a:t>
            </a:r>
            <a:r>
              <a:rPr lang="es-CO" sz="1000" dirty="0" smtClean="0">
                <a:latin typeface="Arial" panose="020B0604020202020204" pitchFamily="34" charset="0"/>
                <a:cs typeface="Arial" panose="020B0604020202020204" pitchFamily="34" charset="0"/>
              </a:rPr>
              <a:t>lla</a:t>
            </a:r>
          </a:p>
          <a:p>
            <a:r>
              <a:rPr lang="es-CO" sz="1000" dirty="0" smtClean="0">
                <a:latin typeface="Arial" panose="020B0604020202020204" pitchFamily="34" charset="0"/>
                <a:cs typeface="Arial" panose="020B0604020202020204" pitchFamily="34" charset="0"/>
              </a:rPr>
              <a:t>ale</a:t>
            </a:r>
            <a:r>
              <a:rPr lang="es-CO" sz="1000" dirty="0" smtClean="0">
                <a:solidFill>
                  <a:srgbClr val="FF0000"/>
                </a:solidFill>
                <a:latin typeface="Arial" panose="020B0604020202020204" pitchFamily="34" charset="0"/>
                <a:cs typeface="Arial" panose="020B0604020202020204" pitchFamily="34" charset="0"/>
              </a:rPr>
              <a:t>grí</a:t>
            </a:r>
            <a:r>
              <a:rPr lang="es-CO" sz="1000" dirty="0" smtClean="0">
                <a:latin typeface="Arial" panose="020B0604020202020204" pitchFamily="34" charset="0"/>
                <a:cs typeface="Arial" panose="020B0604020202020204" pitchFamily="34" charset="0"/>
              </a:rPr>
              <a:t>a</a:t>
            </a:r>
          </a:p>
          <a:p>
            <a:r>
              <a:rPr lang="es-CO" sz="1000" dirty="0" smtClean="0">
                <a:latin typeface="Arial" panose="020B0604020202020204" pitchFamily="34" charset="0"/>
                <a:cs typeface="Arial" panose="020B0604020202020204" pitchFamily="34" charset="0"/>
              </a:rPr>
              <a:t>amari</a:t>
            </a:r>
            <a:r>
              <a:rPr lang="es-CO" sz="1000" dirty="0" smtClean="0">
                <a:solidFill>
                  <a:srgbClr val="FF0000"/>
                </a:solidFill>
                <a:latin typeface="Arial" panose="020B0604020202020204" pitchFamily="34" charset="0"/>
                <a:cs typeface="Arial" panose="020B0604020202020204" pitchFamily="34" charset="0"/>
              </a:rPr>
              <a:t>llo</a:t>
            </a:r>
          </a:p>
          <a:p>
            <a:r>
              <a:rPr lang="es-CO" sz="1000" dirty="0" smtClean="0">
                <a:solidFill>
                  <a:srgbClr val="000000"/>
                </a:solidFill>
                <a:latin typeface="Arial" panose="020B0604020202020204" pitchFamily="34" charset="0"/>
                <a:cs typeface="Arial" panose="020B0604020202020204" pitchFamily="34" charset="0"/>
              </a:rPr>
              <a:t>Abajo están las combinaciones que completan cada nombre; el estudiante debe seleccionar y arrastrar la combinación correcta en cada caso.</a:t>
            </a:r>
          </a:p>
          <a:p>
            <a:r>
              <a:rPr lang="es-CO" sz="1000" dirty="0" smtClean="0">
                <a:solidFill>
                  <a:srgbClr val="FF0000"/>
                </a:solidFill>
              </a:rPr>
              <a:t>IL_L_G01_U02_L02_03_18_01, 02, 03, 04 Galletas con formas: avión, cara feliz, estrella, sol amarillo.</a:t>
            </a:r>
            <a:endParaRPr lang="es-CO" sz="1000" dirty="0">
              <a:solidFill>
                <a:srgbClr val="FF0000"/>
              </a:solidFill>
            </a:endParaRPr>
          </a:p>
        </p:txBody>
      </p:sp>
      <p:sp>
        <p:nvSpPr>
          <p:cNvPr id="22" name="CuadroTexto 21"/>
          <p:cNvSpPr txBox="1"/>
          <p:nvPr/>
        </p:nvSpPr>
        <p:spPr>
          <a:xfrm>
            <a:off x="357822" y="3324537"/>
            <a:ext cx="1581044"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aero_____no</a:t>
            </a:r>
            <a:endParaRPr lang="es-CO" dirty="0">
              <a:latin typeface="Century Gothic" panose="020B0502020202020204" pitchFamily="34" charset="0"/>
            </a:endParaRPr>
          </a:p>
        </p:txBody>
      </p:sp>
      <p:sp>
        <p:nvSpPr>
          <p:cNvPr id="27" name="CuadroTexto 26"/>
          <p:cNvSpPr txBox="1"/>
          <p:nvPr/>
        </p:nvSpPr>
        <p:spPr>
          <a:xfrm>
            <a:off x="3706996" y="3320608"/>
            <a:ext cx="1251477"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es_____lla</a:t>
            </a:r>
            <a:endParaRPr lang="es-CO" dirty="0">
              <a:latin typeface="Century Gothic" panose="020B0502020202020204" pitchFamily="34" charset="0"/>
            </a:endParaRPr>
          </a:p>
        </p:txBody>
      </p:sp>
      <p:sp>
        <p:nvSpPr>
          <p:cNvPr id="37" name="CuadroTexto 36"/>
          <p:cNvSpPr txBox="1"/>
          <p:nvPr/>
        </p:nvSpPr>
        <p:spPr>
          <a:xfrm>
            <a:off x="2187792" y="3320608"/>
            <a:ext cx="1273343"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ale_____a</a:t>
            </a:r>
            <a:endParaRPr lang="es-CO" dirty="0">
              <a:latin typeface="Century Gothic" panose="020B0502020202020204" pitchFamily="34" charset="0"/>
            </a:endParaRPr>
          </a:p>
        </p:txBody>
      </p:sp>
      <p:sp>
        <p:nvSpPr>
          <p:cNvPr id="41" name="Rectángulo 40"/>
          <p:cNvSpPr/>
          <p:nvPr/>
        </p:nvSpPr>
        <p:spPr>
          <a:xfrm>
            <a:off x="2007022" y="3816466"/>
            <a:ext cx="817442" cy="4928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200"/>
              </a:lnSpc>
              <a:spcBef>
                <a:spcPts val="1200"/>
              </a:spcBef>
            </a:pPr>
            <a:r>
              <a:rPr lang="es-CO" sz="2800" dirty="0" smtClean="0">
                <a:solidFill>
                  <a:srgbClr val="0070C0"/>
                </a:solidFill>
                <a:latin typeface="Century Gothic" panose="020B0502020202020204" pitchFamily="34" charset="0"/>
              </a:rPr>
              <a:t>pla</a:t>
            </a:r>
            <a:endParaRPr lang="es-CO" sz="2800" dirty="0">
              <a:solidFill>
                <a:srgbClr val="0070C0"/>
              </a:solidFill>
              <a:latin typeface="Century Gothic" panose="020B0502020202020204" pitchFamily="34" charset="0"/>
            </a:endParaRPr>
          </a:p>
        </p:txBody>
      </p:sp>
      <p:sp>
        <p:nvSpPr>
          <p:cNvPr id="43" name="Rectángulo 42"/>
          <p:cNvSpPr/>
          <p:nvPr/>
        </p:nvSpPr>
        <p:spPr>
          <a:xfrm>
            <a:off x="2889554" y="3817232"/>
            <a:ext cx="817442" cy="4928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200"/>
              </a:lnSpc>
              <a:spcBef>
                <a:spcPts val="1200"/>
              </a:spcBef>
            </a:pPr>
            <a:r>
              <a:rPr lang="es-CO" sz="2800" dirty="0" smtClean="0">
                <a:solidFill>
                  <a:srgbClr val="0070C0"/>
                </a:solidFill>
                <a:latin typeface="Century Gothic" panose="020B0502020202020204" pitchFamily="34" charset="0"/>
              </a:rPr>
              <a:t>llo</a:t>
            </a:r>
            <a:endParaRPr lang="es-CO" sz="2800" dirty="0">
              <a:solidFill>
                <a:srgbClr val="0070C0"/>
              </a:solidFill>
              <a:latin typeface="Century Gothic" panose="020B0502020202020204" pitchFamily="34" charset="0"/>
            </a:endParaRPr>
          </a:p>
        </p:txBody>
      </p:sp>
      <p:sp>
        <p:nvSpPr>
          <p:cNvPr id="46" name="Rectángulo 45"/>
          <p:cNvSpPr/>
          <p:nvPr/>
        </p:nvSpPr>
        <p:spPr>
          <a:xfrm>
            <a:off x="3789957" y="3816466"/>
            <a:ext cx="817442" cy="4928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200"/>
              </a:lnSpc>
              <a:spcBef>
                <a:spcPts val="1200"/>
              </a:spcBef>
            </a:pPr>
            <a:r>
              <a:rPr lang="es-CO" sz="2800" dirty="0" smtClean="0">
                <a:solidFill>
                  <a:srgbClr val="0070C0"/>
                </a:solidFill>
                <a:latin typeface="Century Gothic" panose="020B0502020202020204" pitchFamily="34" charset="0"/>
              </a:rPr>
              <a:t>grí</a:t>
            </a:r>
            <a:endParaRPr lang="es-CO" sz="2800" dirty="0">
              <a:solidFill>
                <a:srgbClr val="0070C0"/>
              </a:solidFill>
              <a:latin typeface="Century Gothic" panose="020B0502020202020204" pitchFamily="34" charset="0"/>
            </a:endParaRPr>
          </a:p>
        </p:txBody>
      </p:sp>
      <p:sp>
        <p:nvSpPr>
          <p:cNvPr id="48" name="Rectángulo 47"/>
          <p:cNvSpPr/>
          <p:nvPr/>
        </p:nvSpPr>
        <p:spPr>
          <a:xfrm>
            <a:off x="4690360" y="3816465"/>
            <a:ext cx="817442" cy="4928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200"/>
              </a:lnSpc>
              <a:spcBef>
                <a:spcPts val="1200"/>
              </a:spcBef>
            </a:pPr>
            <a:r>
              <a:rPr lang="es-CO" sz="2800" dirty="0" smtClean="0">
                <a:solidFill>
                  <a:srgbClr val="0070C0"/>
                </a:solidFill>
                <a:latin typeface="Century Gothic" panose="020B0502020202020204" pitchFamily="34" charset="0"/>
              </a:rPr>
              <a:t>tre</a:t>
            </a:r>
            <a:endParaRPr lang="es-CO" sz="2800" dirty="0">
              <a:solidFill>
                <a:srgbClr val="0070C0"/>
              </a:solidFill>
              <a:latin typeface="Century Gothic" panose="020B0502020202020204" pitchFamily="34" charset="0"/>
            </a:endParaRPr>
          </a:p>
        </p:txBody>
      </p:sp>
      <p:sp>
        <p:nvSpPr>
          <p:cNvPr id="33" name="CuadroTexto 32"/>
          <p:cNvSpPr txBox="1"/>
          <p:nvPr/>
        </p:nvSpPr>
        <p:spPr>
          <a:xfrm>
            <a:off x="5236878" y="3320608"/>
            <a:ext cx="1409272" cy="369332"/>
          </a:xfrm>
          <a:prstGeom prst="rect">
            <a:avLst/>
          </a:prstGeom>
          <a:solidFill>
            <a:schemeClr val="accent2">
              <a:lumMod val="20000"/>
              <a:lumOff val="80000"/>
            </a:schemeClr>
          </a:solidFill>
          <a:ln>
            <a:solidFill>
              <a:schemeClr val="accent2"/>
            </a:solidFill>
          </a:ln>
        </p:spPr>
        <p:txBody>
          <a:bodyPr wrap="none" rtlCol="0">
            <a:spAutoFit/>
          </a:bodyPr>
          <a:lstStyle/>
          <a:p>
            <a:r>
              <a:rPr lang="es-CO" dirty="0" smtClean="0">
                <a:latin typeface="Century Gothic" panose="020B0502020202020204" pitchFamily="34" charset="0"/>
              </a:rPr>
              <a:t>amari_____</a:t>
            </a:r>
            <a:endParaRPr lang="es-CO" dirty="0">
              <a:latin typeface="Century Gothic" panose="020B0502020202020204" pitchFamily="34" charset="0"/>
            </a:endParaRPr>
          </a:p>
        </p:txBody>
      </p:sp>
      <p:sp>
        <p:nvSpPr>
          <p:cNvPr id="34" name="AutoShape 2" descr="data:image/jpeg;base64,/9j/4AAQSkZJRgABAQAAAQABAAD/2wCEAAkGBxQTEhQUEhQVFhUWGBYYFhQVFRUVFRgXFRQXGBYXFBUYHCggGBolHRQVITEhJSkrLi4uFx8zODMsNygtLiwBCgoKDg0OGxAQGywkICQsLCwsLCwsLCw0LCwsLCwsLCw0LCwsLCwsLCwsLCwsLCwsLCwsLCwsLCwsLCwsLCwsLP/AABEIANEA8QMBEQACEQEDEQH/xAAbAAACAwEBAQAAAAAAAAAAAAAEBQIDBgEAB//EAEAQAAIBAgQDBQUGAwYHAQAAAAECAwARBBIhMQVBUQYTYXGBIjJSkbEUQqHB0fAzYnIVI0NTkuEHJGOCssLxov/EABsBAAEFAQEAAAAAAAAAAAAAAAABAwQFBgIH/8QANREAAgICAQMCAwYFBQEBAQAAAAECAwQRIQUSMRNBIlFhMnGBkaHRFCOx8PEzQlLB4RViBv/aAAwDAQACEQMRAD8A+rRRhdvUnc/vpXRySoA9QB6gDhoA4aAImgCDUgEKAPUCnaUDlIBygDlAhw0CkTQBE0ARoA5QBy1AHqAOEUActQBE0AQY0AUu1IBQ0lApRiMbHGM0jqo8Tv5Dc+lJsAPD8dgdgl2UtopdGQMeiswsT4U2rYt6TOnFrloYMlOCEMtAhr67OTtAHqAOXoAiaAIk0ARJoAraSkFK+9FAHu/XNlzLm+G4zfLek2gJk0AcJpQOXoA9SbA4SKAIlxQBWZaAIHECgAPGcbhi/iOFPw7sfJRqflSbFFz9r4xqYMTk5yd0MoHW2bNb0pj+KqT13L8zv0p63oewzq6hlIKsAVI2IOoIqQmNkrilA4aQCp2o2ALJLRsUXY7iKRi7sAPxPgBzpN7F0KRiZ5/4Y7pPjbVz5DYVX5HUK6uF8T/T8x+vHlLl8IOwXBo0NyMz/G/tN8zVLdm23eXx8kTIUwh4IdpolOGlDchdTzDD3SPG9JiOStWjqxJxex1Ah7tC3vFFLeZUX/GtPCSa2ira0cyV2Iam1OHB6gU5egQiTQBEmgCtnpBQaae1JsBXjeJKgLMwAG5JsBXLYuhA2MnxX8MtDD8e0r/0/APHf6VXZXUIVfCuWSKsdz5fgVcY4ZBDEWVSJQQVkzHvM99GzeetQsXKyL74rfH6aJFlUIQfB9IwshKKW96wzedherei9WptfMh2V9hGR6kbGwSTE2o2GjP8b7VGNu6hCs+7Fr5VvsCAQSfXmN6foolc+PAxffGlbkCYTto6kDFRgL/mxXKj+tDqPME05fh21La5Q3RmV2vXh/UY4vtTAtgrd4ze6kftMfHoBUH1EluXGvmTO32XJX/aGKf3YUjHWRi34LaoVnU6IeHv7v8A0ejjWP6HPsE0n8WdrfBEO7H+oe0fnVfb1eT+xHX38kiOIl9phGE4XFH7iAH4rXY+bHU1XW5Vtv2mSI1xj4RTxubLHlUZnf2UUbkn8q6xqnZP6e7+SCclFbGXC8OIYI473yLYnqdzbwuTWlxrnYm/b2+4rrYdrLGxQqV3DOjL9ou0jh+5gbKR772BIJF8q302IufEdDUnGx3c/oR8i9VR37imLieNXbEZv5ZEUj5jWp0ulxf2ZMgR6m/eJdN2rlVT3sOo2ZGuh8wdVHzqBdg3V8+UTqcyqzhPkI4BCs576Rg7HYcl15D9+p1rOdRy5puqPC/r/wCFtj1JrufJpAljVKTC8CjQCjFxfacQsA9xCHmPKw1VPM2q1wqe1eo/L4X7/gRrpf7fzNNLrV5XHsiokGT29lOWu9CGjpw4Ik0CkC1AFbSUgFTy0ACT4mudgIOL8aSPc+1yQasellGtctnSQqw2AeZhJidANUh3C/zP8TfSqPM6j/sqf3v9idTj+8jQxqAKpG9sliRsMZ8ZGn3If72S+29lXzPSrXEaqola/L+FfiR7fiko/ibMvpVpg19kCNe9sCxU1TdkfRmeLcRyhjyAJ+VNSmOKJjIpbKZH1Zjc+JJrR0JUUbZQZLdt2kOcKmePMbWtUajq3qWdjjw+CHZT28piw4c4d+9jF1HvKNwOZT9KTqfSo3Vvt/Is+n9ScZds/wAzbcL4mJkFiCfDn4155fRKqbjI1UJKS2hrENKYOwHH8RVDlQF5T7sa7+ZP3V8TUmjGlZy+EvLY3Oaj95Dh2BKkyzEPKwtce6gP3Ix06nc1aQgppQgtR/WX3/QYb18UvP8AQuxc+UVaQioLRGk+5iHFY48qRyBRMzww5mdjuWY382J/OtF02Oq9lD1KXx6ChjRnyAbbnzozOoLHektsiRo3HuYViIipAPMX9Kdw8xZEd600NSh2i/umgbvYNObRjYjmVHXwqH1LpVeTBtLks8DqMq5ds3wbHg3FVnQEHWvP8iiVM+2Rq4TUltF+NxTZhFDZpWGl/dQc3fwHTmadx8fu+OXhf3oSyeuF5HPCuGrBHlFySbu595mO7N+nKrzHrb+N/gvkQbJeyCHFTBkrtQIPGNOHJBmoFBZp7UgCbinG0hQu50HIbknYDxpPPCB8GPn7X4pzeNIkXkHzO3qQR9Knw6dOS3J6IFnUIRektgmI7SYwqfZiJ6qGDDxAY2JpJ9NmvD2LDqFb88BPZTGxAMzC739tm1YE/FfUedZTqtWT3tPfb8i8xJVOO4+TVRkNqKomTjuMxCxIztsB+wPGuqq5WTUY+WcykorbK+zcJSNpZNHlOcjoLewvoPrV76acowX2Y/q/dkTb02/L/oX4/i8cS5pHCg9dz4Abn0q0hHS0RZPbEMnFp59MPCQv+bL7I8wu5Hj+FMXZlNX2pc/JcncKpy8IV8e4HIuGkllmZnWxygWTcAgjnofCodXU1ZdGEY6Xz9x2WPqLbYqhgDxAHYit3GEZ1KL8aMjbNwtbXzLYHMa5C9wdNtTUBYVGLL1Zy8CSlK3wg6Q2A6/lVnTfC6PdB7Izi09MBwuJ+zSgj+G50HQk6r+Y9azfXOmep8cEaTpOduPZP2NNBxR8VdcOGVBo85H4Rg7nxO1ZuvA9P4rVt/L92XLu7vs/mM+H8OSEEKCWb3mJzM1ubNz+lTFVK1ru9vCXhDfco+Ap9NTv9KnwrUSPKWxRxKXQmlkIjKDFNM5SBS5G7fd9L2HqfxpmbhWt2vQ4tt6igDhL5WZGFipIIPUGxrQ9LtjKvgo+p1tS2wuXBDPnU2PPmD51IysKvI5fDK+FzjHtfgvGJzyBL5m2/wBqjerRgJQ5bYrhKa7ggCxsdxVlVZGyKlHwxhrQAzvBIDF7sjAa7I5/JvrVJ1fp1dvx/mXnTM2SXYz6F2W4M0KM8xzTSG7H4RyUfv8AWqiNUXqMV8KLVzfl+WPGqUloZKmFKIQy0ANiacOQaaSkFE3E8TYGuGxUj572kxZd4lO12b1AAH1NPYC77uRnMfbUwNJf7wK2gt8/3+dTOp321pRhx9SmhBODkNMUirlsdSDcD8KXpN1k1JSe0R7EBSQnMHjOWQfe5EfC45irDIxoXx0xzHyp0vjwOeDcaAJDDKR7yb2/mQ80+lYTqnSZUy3FGtw82N0fIRJP9qcN/gRG5J2dhyHh++lcYuN/Dx7pfaa/JfuOWT73peF+p2XiUuIYrAcqg2MhF7eXU07K2vHipS8+yE7ZTel+Ybguz8aHO95JObyHMfS+1VWR1C63jel8kSIURiM03qDseOcSwnewyR/GrD1I0/Gu6Z9k1L5HMltHzThEhylTupII8RvXqfT7lZSmYvqNThawnGYXNlINiu3MetO5WNG+Ha2RKrXDfBfFiTITrcqLG3hUPGlRiy9Fy22LZGT+IjiYc6Fee6now2NWVtasg4s5ptdc1NG37OY1ZsMjABT7rqBbKy6MLctfrWNlS1Y4y9jWxs3BSQXI4XankkjjbYj4vxhYxrcsfdUe8fLw8aUBMvDZcSc2IOVNxEp/8jz/AHtVVkdSjD4auX8/2JNeO3zI0GDgSJcqKFA5Cqadk7H3Se2TFFJaRje1mEMU/fr7sh9rwe35gfMVpOh5vb8Eis6jjepHaPYUvJpGjMfLQefStJkdUooW5Mo6um2WMZYTspiC/eXRG6XJ+ehFZrL61RdLfa3+hb19K1HtkyloJFkeOUe2ozGxuGU/eXqKvendTpnXGK49v8lPn4MqZbXgjNAHVkbZh+zV1KKknFldCbhJSXsbTsTxQzYfJIbywnu5Opt7j+q29Qay9lXo2OBp6rFZBSQ9akOys0CHLUAGySV2IL8TPXLYpnuLYgZSSbAc6bkdIwnFJiWjcowS5CORo17X+lO4FsI39u+fkNZdcpVPjgKkjVgLgGtPOEZrUlszKcovhg0shVlHInf6C9V2bOVFP8pa+4fqip7bG06qLZTfTWjpd9tsX6nOvDGLEkwPG4USrY6H7rcwf08KsLqY2w7WLRfKmfdEZR8QDYJoguSWELnQc0uLyKeanUnoayOdjTrnqRq8O+FsU4l/Y3Hp3fdEgOpIIOhOu461Q9Spn3+oltNIsKJrXa/Jqe9HWqrTJBRJj4U1eRF82A/OnYUWT+zFv8DlzivLBJO1OHGzM/8AQjMPna1SYdOvl5WvvaG3dFHz7HY7/mZJQjIkj6Zhbcbkdb/Wtf0mz+HSrkyl6hT60XJIZq1/KtNvZm2tA2VYyWBIzaEcjeoORj48ZetP2HoynNdoUWtUqm2NsFOPhjLjrgYdlsd3c8sf3ZVEi/1Lo9vMWPpVL1OrtsU17l706zur7X7DHi3FlQEsRttcXPlVa2/YsUhVwBVkPeuytI2wuCVHIAcv341VdSts36cU+3+pJx4x+03yPBMBVOlySwHEcSuckYLt0XYeZqbViNx75vtj83/0vcZlak9LlhWE4CzkNiWvzEa6KPPr+9aJZkKl2461/wDp+X+wiqc+Zv8AAf4fCqoCooUDkBaq+U5Te5PbH0kvAbClLGINmI7dYgLiI7bpE2e29ncZQf8AS1aj/wDn69OUpLaXP5FP1bUq1H3YtjbQHTUX/wDta7FylkQcktcmWnDtei7g+P8As2LjkOkc1opOgJ/hsfI6eVQ+p1birF7Fn063zBn0djVSi2Ky1KBHNQB7ET102ciXiXEFRSzGwFNtnSEkWEbEkNICsQN1j5t0L/pVPmdQUdwrfPz/AGJlNG+ZBnaPhffYZkUe0tmTzXl8qrMPIdN6myRbWpwaMZw/E5hY7jQjxFen4t6urUkYrLodU2g0qCNQDUlpMiba8AsoZWUgezzA/SoGdXc69U/pwP1uGn3eRhI6k3W4HQ709h+qqkrfIxPW+CrEo3syR/xE1Xow+8jdQRpS5eMr69e5Iw8l0WfR+Rhg+Gw4lBIkeZW/1IR70bc7j8RY1jpU21yaizXRtjNbYSezqf5bHwLMR8iaFXZ/eg7oFsHAwvuxIvoL/gK69Cb+0/1E9SK8IJfAtbVvkK6WOkcu3ZlON4BrnMcwPX8qTt7XwdKW1oVYTEspyNuNj1H61ocHL9SPa/KKLNxO2XcvAdKQRqL1YySktMro7T4KI8UNRYix6aW86iV2zVjh26ivDHZVe+yuXH5HjkAuUY6dQykEU1npTrJmCnCf3hmFwok9pxmJ3vr+FP4eLCME2iPmZU3PUXwEtweI/cAPVfZPzFSZY9UlpxREjlXRe1JlGNTEIukjyRi91NjIB4Nuw8KqcrpMPt1pP6Mtcbqjfw2PX1Nb2UxkBhURAA8zzNuprC5/rKxq38DS09nb8JoYhc1XjwWqU4oibBuKcQTDxtI/LYDdmOyqOZJqTTS5y7UcSkkts+dNIXZ5JCC7m7cwOijwAsK9E6ZixopS92ZDqOQ7bfoihZ7OFtZbe9bS/TSn77Z1uKrhvb5+hEUE47bPY5Q6Mp5j5HkfnT1kVOLi/cKZOElI1HZ3tjDJEqzyLHKgAfvCFDEaEqx0O341mXFwbi/Y0kZKS2e412ryuI8OFdiLlzqgB2tY+1fzp2iuV0u2JxdbGqPdIXf29jP+j/pP61Yf/Nf/ACIH/wBKH/Fj/iOPCgkmwFVLZaJC3A4NpmEso0GqRnkPib+b6VRZ+f5rr/Fk2ij/AHSHqpVK37kw6DQIYftnwxYpBNEQM59tOp+IWrT9Cz7YPsfKKzqGNCyO/cXYTGBhvW5qtjZHaMpdTKt6YWDTowVRqVkzaFbWseVV+ViTtnGUZ60Oqce3t0EQvcXGo61LruhNuMXtryMyg15OcN4l9inz7wSkCVfhbk4/fXwqs6jjc+pEuenZO16cvwNseOYU7Txesig/ImqnTLU9FxGFzZJY2PRXVj8gaAOStRsDPcWxAZu6jUySdF2X+o8vL6U3bKEY903pHcdt6RVD2HdxmlkCkahVW9j4k/Sqt9XjCX8qP4skfwzktTYjxGFdO8VrXjYK1tvaHst5H9K1XT+pRyILfl/9FFl4PpSbj4E2KkN97U7kS/3bfA3XArh9rXkCv4m/0U1Fts7tL5kuqGtv5GswRCx36Cr5PtiUEvimc4XMZiDsDe3p1qju6vNWagloenQo8e4faxsdxV1Rara1Ne5GktPQrxcDQP38Pu3vIg/81H1qq6t02ORByS5Ljpue65KEvBueBY9ZkBB1rzu6mVU3CXk1cZKS2hti8akMbSSMFVRqT9B1NOVQcmkjmTS5Z857R8XeQiVwQSD3EX+Wh3mf/qMNF6C56XvqaVTHS8+/7ESUu979jNQYhorc0PPp51dYef2/DMrMvBU/iiNBOHXQ79Ku1NSW0Ujg4PlA0mICjKWuQPn+pqHFxofZttt75H1Dv+LQuwuE72e9rqPaa/752+tVmdJJ7XuXWFLS1obcJ9qSRj8Vh5DSpvSo6g2V3VJbkojrvKtu5FV2BDv3uJSM+6ozkdTew+WtYTOtcKW178GyognPk1ES1mWyxI4zGxxLmkcKOpP0HOuq6Z2PtgtnMpqK2xK3EJp9MOvdof8AGkGpH8ifmas6cGMP9R7fyX/b/YYla344KG4dHFdjmllO7uczX8BsKtI92tR4XyXgjvWzHcRgZXLquU3uRyPp1qZi5M6WR76IWotwPEA2h0PQ1pcfKhauDPZGJKt/QYFgakkTWipWyWCg5Sdedr87VEnBUpzqhtsd+39plkyhgQdQdDUh6nHTOItxe0IcMipIUcA9CeY5H5fSsxm1Srm+Tb9HuqujqSWy7GYdApIGUjVSNDcbWqHCcm9bLXJopjW5aSNJwOXE4hMikqvOU3LAW1Vf3pXN+RDGj8fL9kVNiV8k4LXHL+ptOE8JSBLINebHcnxNZrJyrL5d0n/4Sa64wWkMQNNaZjHZ2fNe0WOGTGSjZ2SKPxK2ufHa/pWnwouv00vK2/z8FfdqSlv7jGpPn8+laBXKa2VTpcXoaJgpFhD92e7LC78s2yjy318ar3fB3qLlz7Ilxqkq3wPOGEMgB5itVD4omYsTjM5w/DNASFYZeV9xVRZ0dSs7lLSHJZHdzrkMimDEkG55+dWNVlNeqYyW17DEoy8tBCGpJygDD4k4KW4/hNqvh8SfmP8Aasn1zpff8da5NP0vO3Hsmx6TJisk065YhrDAfvH/ADJfyH7Nfi40auF593+xOtscvuA+L8Pz3J97mamSgtDcZGXxGGKEi2nMVGkuR5MWujRsO7uQ1/Ztfap2Jl2Q4IeTjQmtjXD8LlmtlQ+gv6E7CpWV1KqEfien/fsRaMGTfA8wXZGdI3IKJ7JJ+8xsNtNB6GqK3qlM5Lhv9CzrxZRXnQn7NtcHQA3N7da1XTZJ18FB1JNWIafZqsOwgeoy7ifD5A6yRHK67E7EHk1Yy2EZRcZLaNbFtPaDIpMW4sZIoxzKKWb0zGw+VVywqE+E397/AGJPqS92X4TgyBs7ZppPjkOa3kNlqbCqWu1LS+nH+RpyinsbfZz9428B+tPwoS8jUrGwbFZFUk2AG5Og9Sad4XBx5MzPh3xLWgWyc5nBA/7F+957VCyMqqn7XL+SHq65y8C/j3ZMxRmVZCzLqwIA05kW6U1idV3ao9ut+6Orsb4eeRHhOJkey/zrVUdQT+Gf5lHfgNfFAaxygrmuAvxG9vQC5PoDUuzKrh5fP0IcMWc/C/MN4Xh4pNFxUQNz7LZgbnkMwF6rnmxplKUa3z55/wAkxdPc/MkB9peClGQiSMv0GbMR1tba/XrUe/Lhkr7LWibiUzxZb3se8D7Iu9mm0HTmf0+vlWdyOpQr3Gnl/P8AYuZud/8AqcL5fubXDYZUAVAAByFUM5ym9ye2OpJILA0pEAh7W8SMcWRD/eSnInh8TeQHPyqwwqFOfdL7K5Y1bLS0vLPmnHJc0kcCC6RC/mx6/vmav6E2nN+X+iGIuEJLu8L9WaXsx2TW/eSqLnXL+v6VWZnUtL06X+P7Dqq9SXfNfgbTH8LWXDvDoAy2B6MNVPoQKqqLXXYp/IdnFNaPmeAkaN2jcZWUkFTyI3H75EV6b07KjdWtGO6jjOE9jiVcwqyfJWp6BeDRPEHUqDfQNfl5daoH023+I7vbe9kuy2MuUHI1X2yIRx2H72Nk5nVT0Yag/Om7a1ZBxY9TY65qSG/C+K9/Cjto6gpIOjrv89DWVdbqk4s08Z98VJHsQ9I2dJCGde9lEaC7EXPQDa5qJZdCKc5eF+v0HlCXheTUcK7KRRgNJ7R8dvlz9b1V3dRtmtQ+FfTz+Y/CiK88seRRACygAeFV+9kjWi0L1o0IfKTh/s+Lmi5B7j+ltR+FbroWR3w0Z3rFXKkOe8FaLZQ6Ng+FU7istpGp2VjCINlFJpC7Z55gKGwEWK45mbJh1Mr8yP4a/wBT/kKYuvhUtzev7+R3GDk9Ilh+DFiHxLd43Jdo18l5+Zqiyepzn8NfC/Um146XMuRvYAaVV72SDO9rMWFgk/mGUebaVNwa++6P0GrpagzA4rD3fTkqqfEga1oYPuTfzeyI1rSGvDcMt9dk9lV5X+98zc/LpV90yhOPqS8lH1O+UX6cRm2EV/eVbeQ+tXDhGX2kUysnD7LB5ODlGDxEXGyOSVNtrHcVX5PTK7YtR42WGP1OcGu/k0XBu0xv3coKt8Lb+anZhWF6h0a3Hba5RqMXNruW0zVYadWFwao9E0txEwVSxICgXJOwA3vTsIuT0jlvR8w4txczSmUak+xCvRb726k6n0FaKmjtiq/ly/7+hFlL/d+Q77OdnQgzyaudT4VXZuf3/wAuviP9R2qnXxS8msgitVUSA6M6U5FcHLMP/wAQODmwxcY1WwlA6D3X9Nj4eVXnRs90z7H49v2IObjK2DE3DMYHUV6FVarI7RjrqnXLTCZ7kEA2JG9dvlDcdJ7BuHKyJlYa33ve9VOJiXVXynN8P9R+2UZeAxZKtRlIDhxXc4kfBPofCRdj6jSqTqdXixF306za7GMeIynKfT61S2Pgt4eRdwbE9xi7yaLIoAY7XBvv61ByKndQ4x8p70PKXbNN+HwfSopA4FjVJp+CUEolhXag0c7IPel7ZBtGC/4iQBZ4JQRdwUb/ALdVP4kVf9DtlXZp+CB1Cv1KhJ9trbdyMt6bHUvbWUn+7wxK8i0gBPpbT8apY4V0lvRcSy6ovTZE9trA97A6eRDL89LUzbjWw8odryKp+GU4KV8aSZHyxX0jU7/1Hn6/LnVRnZvofDFc/P5E6mnv5fg1WFwqRqFQADwrN22Ssl3Se2T4xSWkW3ps6K53sK7jFt6Qjej55xvH9/JmH8NDZP5m5t5DlWhxsf0Ydr+0/P0XyIcpdz37Ipw0eoqW3pDfuEcIN1vzOprVYCXoR0ZfqDfrMsMpE4Vvdy3Ucief5VX9XttjpJ6RxXFenteR3NYZbcxt02pzo+RZNOEntIj2xXkhPgkkWzDyI3B6g1b21xsjqSCm2Vb7osq4dxGTDsEka6nRJDsf5X6N48/pi+r9C7X6lRqen9TVq7ZeSfanjxnUQxk5QM8p8rWX56n0qtwcZ1J2TXPhfeWFs+59qFvZWBXnufugWHoD+f4U7nSlDH493yJXqVn3I+iYcis4TAyFb3ruC2IwWXGLGCXYKo5k2FdQhKT1FbEbS5Zm+K9tBlYYePONQZJPZiHI72zeWlW2P02S5tevp7kad6/28nz+GcxkEFSLm5Um2p6WFhWmw8v0nr2+pU5eL6sdvyaHDYwOLitFGaktoz0q3B6ZRxFmZbKdbjwuOl6YyYSnW4xemOVdqe5HRiuth4CmsaEqqlGb2zpx2+AbiDiRLXC2IKseRB5Aan0qPmWw7HF+SfiVTUu5eB7hhPKPYhFvjl0U+IQan51lrsmqviUt/RfuXsK5PlIt4jw/ELEzzd1NEurpkClVG7KQL6edNY+XTbPtSafs9nc65xW+GWYPBqoBimmjB1ChgQPRgak2Vdz+OKb+ev2OIySXD0FNOw97GSj1jH/rXCoh/wAV+v7nXc/mBYnE4b/ExE0nh3rW/wDzpXShrwkvwX/exGxbjUwjoyxBsxGjZ2J/E06rJROHBMz32ObrUr+LfzGP4dfIfRuL2Gtq0l2ZTS9TZlfTk1ssvyPrT9dkbI90eUxtrQDLgmjbvMOcrc0+636Gq3O6VVkRelyWeF1OdUtTe0aHs/2iEgyvow0IO96wGd0+ePL6GsovjbHcTQh+lV+h/Zlu0uPMjHDxmwGs7jkvwDxPP/7V1g4yrXqyX3EW6fc+1fiIpUudBZRoo8KsUn5fkab9icfskAAl291RqTfmfD611ra54XuzlvRzhd1Z42BVlNip5H92rR9KuhOr4XtGf6rU4yUmN5YFcAMNtjzHkasbaIWrU0VULJQ8AuMnMbIo+8bXOtrVByJxwqt1xHq4eptv2GiaBTe4Nc9P6g8jcZrn6HE4a5RzEQB1IYXU6EfvnVlOKku1iQk4vuQqwMKxCXCsADKD3UvxaaIx5H8z41mc/ElXLfsaXCyo2x+oLhcM6sGRsjroL7EdDVdNJxcZrcWTvqvI9j49iVFjCpPxBwB8tagPpdMnuM3+Q7/ETXlHm41jX0GSMdfeb03FPV9Lpj52/wBDiWTN/IAnwLMc0jNK3VzcDyTb0N6nwqjBagtfd+4y5b88ibiGHYm7Em21+Q6Acq4a0OJgBhtQByKZozce79PP9ascTMcH2sg5WKrFteQ448EXvVu7otbKpUPegrhXCpsQ1wLJ1O3+5qg6j1Outr4nteyLTFwXLlo2/COzccVmIzv8Ta/IcqyuT1C27jel8v78l1XRGA7kjsNKhMeQNxWQR4PEM3ONlAPNnGVR6kipOFFytWvmcWvSEvBgjxKodWZVswv7QseY38K1bXuVnjgsxnDwRtXLiKmZPiHD8p2pl8DqYvKFTccqR8ihP9ofy1x2BsJ4exic5gSL3BHjVzm4F0ru6K2mZR2xlFBMs4Zidr8qtcWEcWlRm0iNJOT2jxapqaa2hsX4/DEnvI9JB8mHRqg5uHDIj45LDCy5US17F2H7VtkKIrGU6KDyY3Bv1tvWLn0rtt2/C8mpWUpR4LIcPlXJe53dubMdSSal8Se/ZeDjwisZnfu4lzP+C+dEnGEe+x6Qi23qPk2PZ3s8sPtv7Up3Y8vKqDMz3d8MeI/ImVUqHL8ivtzwoo4xcY00EwHQbP8AkasehdS9Czsl4ZE6hiq6toXYScOLg16JCamu5GMtrlCXay3EwK4s3+4PhSW1Rsj2yRzCbi9ormm7pQTc6gC/jUL0asODnFDsd2vQasugPWu8POjkp8aaOJR7SjGYUSizaDkRup5EVItqjZHtZ3VbKuSlElw9hJdJLd8nv/zr92ReoPPx86zd+O6Z9rNJTerYdyD1wgFNDpPuRSgQdBXOwEmOxUFyrSqp56M1v9INcuMn4R2ml5IQcNw0nu4uO55FbH5MwNNOM17HSkgPinCEi/xkY/CBqb8rXpEpPwhdpDXs12SWwkl8wv61X5vVJL+XU/x/Ydpxk33SNxh4QoFgAOgqilJye2TdaLzXIpNFvpXSW+BDOdqMVnkSBdViIeToXP8ADQ+WrHyWrjAq7Iux/chK6/WtUPZcsV4aANjYRGPaXM0rDkuWwDeJJt6+NW1KaT+QvVZV/Cl9r/o1ssVPlQJOKYG4NNyidpmUxeGsaaaHEB9zQHIzia4rbrkxMlpg6KUlz2zDppp86qeo4VlzTgSYWx7O1l0s4LHSxOwqRjpYtKjbJIbce57RU7VL7k1tCJCjEzGKQTKPBx1H7/KqnqFCku5Fxg2uPwsbRymchYd31zdAd/I1ROUaoOdnhfqXHMnqJvOAcFSBLAa825k1mMvLnkT2/HsvkTq61WtIa3tUQdLWQMpVgCCLEHYg11F6OWfNe0HBnwLl0BaBjoOak8vLxrZdG6y1/Ls/yUvUOnRtXdHycw2KDC+x5i97VsarVZHuRmL6ZVS7WXyRhhZhcV3KKktMajJxe0D4iXuwu5uQBc7X8agThVhwc4RH4bseg4GnsTKWRX3paGpRcWC8RwzELLFpLHqp6jmp8DSZdKth9UTMS51T+j8jbh+PWaNXXS+46Ebis3Lh6NCuVsm8lcdx1oWcZxuWJrGxNlB6Fja/oCT6V1Hl6B8IT8Nw62vYa/TlWlxqYwgjN5VzlN8hUuAjb3kHnax+Yp6VUJeUhiN1kPstgT8HKi8DWN75WsQfX9b1Bu6dGSfayfT1KSa71+I34F2hZT3coKsN1PTqp5isZ1HpEqm5RNJjZkbV5Nlg8SGF1NxVC00yeGx60iEBeO8VGGjFhmlkOWKPmzHmf5RuTU7DxXdPSGbbVCO2YXhf2iYskC53LEyStaysSQzN4kg2HRdq0cqVBqL8L2EpzVCn4F8T8v8Aobns/wACXCxkXzSMbySHdj08qcRAlJyfdLyHSJSnIBiYqNCozfFcJzpqURxMS9xTZ3sBhZ4JDDMLMu3QjkQeYNaHpnUIZFa5KDqGE4Sckhje9W5UA/dkOHXccjtUDNwlkJc60PQs1HtKpn3vvqacgo0QUNnUVt7FgTO4Trv5DeoOXd2QcmWeNV3ySNt2IwahM4AF9B4D/wC/QVier3yc1X7I0WLBJdxtIjpVKSmey3NAAfEOMpEciAyynaKPVvNzsi+JqdjYc7fovmxmdqiZri7PMB9qYMAbjDxe4D/1JN2PlV9j48KV8K5+b/Yhzk5+TM42AB88I7s/AT7B8j90/h5VY42ZZQ/miLfiwuWmFYHHhrqfZcbqd60mPlQujuLM5kYs6XyuPmFZQ2hAI8afcVJaZHTa8EZJcrKAPZO53t0qHkTljwXow39ByEVPbbCkfSpO9pNiRMrxiIxSZ0dlVzqVJFjz267/ADqmzqdPuSL7ptylqE3/AIKJsRINppdf5yfrVOpt+xppYVa8NlP2qVhZ5CyhlsCBvZjv6U/TpzXBXZVPpx3se/aO7izdBWmnZ6dfcZJQ9SzQXwaNpRqxvubbCs8+q3d+/b5HdlUU9JFqXBIO4JB9DWjqs9SCkvciyWmR4hg1lWzaEe6w3U+FF1MbI6kOU3yqluJTwri0kDhJd+TfdceHRqxnVejuPxRRq8HPjYtG4/tuKOHvnOltFHvMx2VRzNZyjGnZZ2JFlOaitsxMfGxLO8sx/vTou+SJQfcH5nnW36VTTRw/JQdSd0lpLgff8Np177GINy2YHkQHa/yLj501mL+dv22x7Hf8tb+Rt3pocK2FKALNHSAJ8dFSM6Qp+zCuO067iPbxoHVY7ZsRf2MmrL/Xb7p6VTdJrujPvi9R9yRlODWn5MphsS8dlmVlvsWBX61ucTNjP4ZPkzWXhNfFBfgMgb1ZFWDyx6kjQkWPiKi34tdrTl7D0LGloV6oyyDxuo3tsQfSq26Lv74aa0WePaoSRpeznHEw4yy3CHVHAJBB5acx0rLZ/T7LZd0PPhov6L4xWn4Hrds4dolklboqEfMm1h41Bh0i9v4tL72PPJh7ciybtKZTaWZYU+CEl3Pg0wBVf+3Xyqzo6XXXy+X9fH5DU7Zv20NeEzQOpTDslt2Vb5j4vf2m8zVj6WvJFc9ls2CpGgTFmL4dflXDiKmIsbgLb302Ye8vl1HhRCcq3uLCUYzWmVLi2j0k1U7SD3T59D4Gr7E6lGa7Z8MpMrprj8Vf5BsUt9QatU0+UVLi09M4SQSb6W26WqNOufqKfdwvYdi1rWuRdxNe8jIG+hX01piyUb632PZLx265psz8M1xY8utZ62txkbbFyPVrQY0NkUHRiwcjog0u3S9z86Kd9+0Qs2xS4HGEQSR5TzFq1UUra9P3MhY5VWFvDjJBfYjr4eVU0ujvv33cHUroze15LcBOZScovvr1qV/9Kilqpb44G7KZe4UDVpGSktoY1ojLhllUo405HmD1B5GubK1NakOVWSrl3RO9l+EK+IlinYl1jJh6EHQuoOgYa+uvKszlY/8ADz0l5f5mkx7/AF4JmnTshBbL3a2665vne9R2p/MkbXyHPB+DQ4ZSIlsTux1Yje1zralSe9t7OePYNauxCBpRCqQUCgGLhuK5YqFn2WuTonheGRwAiFbsd5H1Y9df0rjtlJc8L5C7S8Cfi/DzICH1HT9OhoUe3lA3vyZiSOTDnW7R9ea+fhVvidR18NhWZWAp/FDhhcUocXBvV3GSktxKScJQemQfDi4bcAG48+dMX0ynrtlo6jZpaLcIhVQVJCtrbQg+NjTUa8bIbet64Hv4m6rhMBxhcyFGZmHvopPs6bqF2vv+FVWfiqt/Dwi/6Rm7alPn2f7jODLZNNGGlULXJuotNB/AcDfHKUFsiHvLbEsCAD81NSoSlCpvfnwZ/qXZK5JLwuTbyYepKKgDmw9Gg2KcZgr1w4nSZmsbAUJsLg7qdj6U1JaHE9iqUZAXiJAGrRnYeVTMbPsqfa+URMjDrtW2ej4uraGwP4VeV5kJrT4ZU2YM63tcoHxWIy2y2t4U1Y+xJV6S3ydVw35IYXCXkuFzSNbLHbRb/eYdeg9TVNlWQk3LekvLLnG74R17v2N7wPsmmRjOM7yKVYnXKGFtPHx+VZ3J6k5SUauIr9SfXRpbl5MfFG+HlaGTdTl8+hHgRY1tOk5iurRnup43bLuQ2YZhVy1spU9MF4YGwxYixHLy8aoMjpc5Wd0XwTHcrNfMuwM5kBYDqT+tS6M+mMlT+Gxm2pphaGrQYI4/OMk0RtLCcy23K/eXx8v1qJmY6th9Sbh5Hpz0/DPoHBOJpiIUlTZhqPhYe8v75EVnPD0zQb3yH0oETSgRNAEWFAFMiUgpR3FGg2XyQ0pyL8Thr0jQuxJj8DoablE6TMliuHFWLRHK3ND7reXQ/vSn8fMnS/oM340LVydwfEAxysMrDdTWhx8uu5ceSgyMOdXPsHBdRb3dbgWB8LetOWRml/K0ueSMmn9oG4nASgce8hzDy5j8/Sm8urvr37ok4V3p2afhlOGxoXRRck3Rf6uXkDWVso/ma9j0HG6go425eVx+J9N7K8G7iG7ayP7Ujcyx5el64/1J/RFTOT5b8vyM5RUlEcFkSlEAcTHSCme4tDTU0dxMnxf2UPiQPxB/KkrW5o6l4AcTCjKosLjnsa5U2m2X06K5QUWirhXDneTKntHl0H8x8qenk9lfdN6RR240VZ2x5Z9M4DwFMOvVz7zHc1lszNne/kvZEyqlQX1HsDVCHjP9uOBd6onjF5EFmA3ZN7jxG/zq56VnPHsSfh/oQ8qhWwaMhw7F3Fidf3tXouPcrY7Rjsmh1S0w2RQdORp9rZHT09g+Ei7kMFPskWPUDmKq30yv1fU3+BIld3+3IThZg4uu3WpcMuqU/TT5Gp1uPkKjepJwgjs5jfsuJyHSHEnTokv5A3/Hwqi6jj9svUiXuBkd8ex+Ub9XqvJ5M0oECKAOGgCJFAHLUcAWOtdHINKlIABiYaRoUy3F8NY7UxNcjsWZfisJLgDdh6izC1jy3PypyqfZFsWNPq2Rh8ytMZLBYSDMvX/erPG6o/Euf6kPP6FKDbX/AIOsNjkkAynXod6ua7oWr4WZ63HsqfxL8SfYyCIYxkcagXivtbe3mL6eVZzqNbg2l/aNFgW98E35PrHKoVP2STPyDyU8cFDigQFnWgUQ8Tj3riSOkZbiuC7xCux3B8RqKaUu17HNbM6cHNmVGA9rQWIJO3Tbeu16enL2RIeXdpRPp3ZfgywRjT2juazWblyvn9F4Q7VX2L6jpqgjx6FdaALsViVjUu7BVG5YgD8adhCUnqKOG0vJ8p4wqviJZcMjd1oRb2QzfeKqdT5VsOnW2Y8Epv8AwVOXVC7wieDxgceNaum6NkdozV1EqnphUi3FuVOtDKensrwi90jLf2Tqb72HjVbDp0IXeqn+A9O31PvCoJMyhhsdj1tUurIrtbUHvQ1KDi9MsxEAkQodL6qejDY11bWpxcWd02OuSkhhw7tugTLOGEqey+hIJGl7jraszZTOuTijTVzjOKYeO3UVtFZvJT+tN/EvOvzH41OX2U/yZfh+22HZgrrJFc2DOvsXPUg6V0ufcSyicFuSa/A0lKNESaBDmagAhhXYhS60gAsyUjFEXFsNcU3NHcTC8YOSdM2gKjXloWv9VrhJuDSJWJOML4ykWGfvTkiVpXbSwuVH+1NxqfmXCLi/qFUV2w+JjXCdgH7q7yCNzr7IzW/H8BTyyWn8CM/ZWpbcvcM4D2PkixCytIHA394Nsbb369a6sunZFprlnFcIwfB9BzaVzXHtjoWb29lTGnDgragCiQUgosxsN64Z0hHiMLTbR0mKAgXFoGH3dPO7fr+IqNmKX8NLXz/Qdqa9RbN3hm0rMMsC1pANSQB1JtQlvhBsVTdob3XCRmZti+0S/wBT7HyFWeN02c+Z8L9SPZkRXjkXScLkkPeYp+8ce6tv7pP6V5nxNXdWPCpagvx9yHKbl5A8bgL7100CZncbw8qcy6H6/wC9SKMmVMhq2mNq0yzBY6+jaGtFj5ULV9TP5OJKp7XgOYAi3I1Ka2RE9Pgg0vdIALlQdB0uah+lVjKVkUO82PTYcDbp6bU/Tb6sFPWtjTWnoW8ewmnfDwD+Fvdf02Ph5VCz8fvj3LyW/S8z0rEn4LcBLmizD3l3FZeUWm0eh1WKcU0X8RIOElLAbWX+o+7b1tXVK+Iby3FVS38jf8DDDDQh/e7tL9fdFTNmUC2NAEL0oBxrs4IMKTQFLpRoUEnw165a2KmLMXwBJNHUMPEXptw+R0pDHhXC0hFo0VPIfWm/Rbe5PZ36mlpIYZKeUUvA23s9SiHL0oHDQBE0AVMKQAeWK9I0KmAy4Wue062LuLdnxMosSrrqjjkfzFJ2hsowvCcePZM8QHxZSzfIgD8ahPp9De+x/mPLImvcPg7LITmxEkk56ObR+kY0+d6k148K/spL7v3GpWSl5Y6TDBQAoAA2AFgPICn9HBXJDQGwDEYWuWhdifHYHTauHE6TMzj8GL6j1G48v0pIzlB7R04qS5Bo52j39pfi/Xof3c1dYvUt/DMqMnp3vAYw4hWGhq3jKM1tMqJwlB6aLIVIZiTcECw+Eg6nxpiddjtjJS1FeV8xdxcda5CsNKGGuqsCPAjY05GyFm1F71wxOYvkRxxnDzNGT7PInmh90+mx8hWc6hjdkuDb9Dzu+PZJmh7PYL7XKGI/5eE38JJPzA/e4qNXDtX1HM/L9WXZHwv1N+TThWlbNSgV56NAMjThwcNAESKQDmWgU8BSAdoA5ekFOGlEOUAcoA5SAcK0ARKUAR7qjQpIRUATCUAey0gHCKUCDLQBTJHQAFPBekaF2ZzjGB30pqUTuLM1LGQabHAHERZcrLce1YqDYHQkW6bbVKovmnpMYtpjJeArCcUI0kBFXFHUYTWpFXldKsqfCG+FZCtlOg2HT9Km1Qrim4e/yKualvUwLtCgeG596Pn1RtGH0PpTGbWpV7+RLwLXGzXzPoXZWFEwkIQ3BXNewBJbU3Hht6VmoyblLZoHHSQwd6dOSh3pQIZ6BBzThwRNAHqAPUgETSCnL0AeoA9QBygDlAHqAPUAeoA9SAdoFPUAcNAHKAOGgCBFAFMiUAL8ZBcVyzpGS4lgbE2FMtDiYh4klgv9f/o9LUvi/A68tfeg8wCRUGQH4id/C1R09eDTyrjJaa2hZjcMVlWPDsWc7qNSvkRz8Kn4+RZFb2Z3qONjxekufkMcXwnGrGQYs6suUkEOwzC2qg3O/Spy6g3HtlyUzwYqalHg3HZaJ48LEkgysoItztmJF/Gq3S7m17k9PjQydq6EKWNKBG9ADynRs9SAcoA5QB69IKeoAjQBykA9egDl6APXoA9QB29AHaAPWoA9akA5agU5agDlqAOFaAIMtAA8qigUXYuAHYVw4ipiLifAu+Fh7LaEHxHXw5etIk09o63wBYLspim9l5UjTmUuWI8NB+Vc9kd7SJcs+9x7d6+41fCeCw4ZbRLqfec6u3mfy2rvRDDS1LoTZDNS6A9moArc0CEL0AaCnTg5SB7HjQBw0MDhpAPCgU9QIRoFOGkA5QB6hgdoA5QKdpRDopH5AnQBw0CnGpAImlFK3oEKjQIVPSHRS1IBAUoIvSuBTz0qAg1KgIUCHhSikZKQQrpRT//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dirty="0"/>
          </a:p>
        </p:txBody>
      </p:sp>
      <p:pic>
        <p:nvPicPr>
          <p:cNvPr id="3076" name="Picture 4" descr="https://img1.etsystatic.com/000/0/5433381/il_fullxfull.7266417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5544" t="45715"/>
          <a:stretch/>
        </p:blipFill>
        <p:spPr bwMode="auto">
          <a:xfrm>
            <a:off x="380255" y="1969244"/>
            <a:ext cx="1558611" cy="134344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te chocolate cookie character with smiley face - stock vecto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4843"/>
          <a:stretch/>
        </p:blipFill>
        <p:spPr bwMode="auto">
          <a:xfrm>
            <a:off x="2187792" y="2023971"/>
            <a:ext cx="1233362" cy="122057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img0.etsystatic.com/000/0/5710266/il_fullxfull.26143673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3152" y="2005375"/>
            <a:ext cx="1554488" cy="116586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Vector set of Christmas cookies - stock vector"/>
          <p:cNvPicPr>
            <a:picLocks noChangeAspect="1" noChangeArrowheads="1"/>
          </p:cNvPicPr>
          <p:nvPr/>
        </p:nvPicPr>
        <p:blipFill rotWithShape="1">
          <a:blip r:embed="rId6">
            <a:extLst>
              <a:ext uri="{28A0092B-C50C-407E-A947-70E740481C1C}">
                <a14:useLocalDpi xmlns:a14="http://schemas.microsoft.com/office/drawing/2010/main" val="0"/>
              </a:ext>
            </a:extLst>
          </a:blip>
          <a:srcRect l="43186" t="508" r="23432" b="69421"/>
          <a:stretch/>
        </p:blipFill>
        <p:spPr bwMode="auto">
          <a:xfrm>
            <a:off x="3840151" y="2209497"/>
            <a:ext cx="1118322" cy="1052149"/>
          </a:xfrm>
          <a:prstGeom prst="rect">
            <a:avLst/>
          </a:prstGeom>
          <a:noFill/>
          <a:extLst>
            <a:ext uri="{909E8E84-426E-40DD-AFC4-6F175D3DCCD1}">
              <a14:hiddenFill xmlns:a14="http://schemas.microsoft.com/office/drawing/2010/main">
                <a:solidFill>
                  <a:srgbClr val="FFFFFF"/>
                </a:solidFill>
              </a14:hiddenFill>
            </a:ext>
          </a:extLst>
        </p:spPr>
      </p:pic>
      <p:sp>
        <p:nvSpPr>
          <p:cNvPr id="44" name="CuadroTexto 43"/>
          <p:cNvSpPr txBox="1"/>
          <p:nvPr/>
        </p:nvSpPr>
        <p:spPr>
          <a:xfrm>
            <a:off x="240963" y="3097615"/>
            <a:ext cx="1780474"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IL_L_G01_U02_L02_03_18_01</a:t>
            </a:r>
            <a:endParaRPr lang="es-CO" sz="1000" dirty="0">
              <a:solidFill>
                <a:srgbClr val="FF0000"/>
              </a:solidFill>
            </a:endParaRPr>
          </a:p>
        </p:txBody>
      </p:sp>
      <p:sp>
        <p:nvSpPr>
          <p:cNvPr id="45" name="CuadroTexto 44"/>
          <p:cNvSpPr txBox="1"/>
          <p:nvPr/>
        </p:nvSpPr>
        <p:spPr>
          <a:xfrm>
            <a:off x="1983835" y="1988139"/>
            <a:ext cx="1780474"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IL_L_G01_U02_L02_03_18_02</a:t>
            </a:r>
            <a:endParaRPr lang="es-CO" sz="1000" dirty="0">
              <a:solidFill>
                <a:srgbClr val="FF0000"/>
              </a:solidFill>
            </a:endParaRPr>
          </a:p>
        </p:txBody>
      </p:sp>
      <p:sp>
        <p:nvSpPr>
          <p:cNvPr id="50" name="CuadroTexto 49"/>
          <p:cNvSpPr txBox="1"/>
          <p:nvPr/>
        </p:nvSpPr>
        <p:spPr>
          <a:xfrm>
            <a:off x="3461135" y="3037161"/>
            <a:ext cx="1780474"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IL_L_G01_U02_L02_03_18_03</a:t>
            </a:r>
            <a:endParaRPr lang="es-CO" sz="1000" dirty="0">
              <a:solidFill>
                <a:srgbClr val="FF0000"/>
              </a:solidFill>
            </a:endParaRPr>
          </a:p>
        </p:txBody>
      </p:sp>
      <p:sp>
        <p:nvSpPr>
          <p:cNvPr id="51" name="CuadroTexto 50"/>
          <p:cNvSpPr txBox="1"/>
          <p:nvPr/>
        </p:nvSpPr>
        <p:spPr>
          <a:xfrm>
            <a:off x="5130159" y="1999123"/>
            <a:ext cx="1780474"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IL_L_G01_U02_L02_03_18_04</a:t>
            </a:r>
            <a:endParaRPr lang="es-CO" sz="1000" dirty="0">
              <a:solidFill>
                <a:srgbClr val="FF0000"/>
              </a:solidFill>
            </a:endParaRPr>
          </a:p>
        </p:txBody>
      </p:sp>
    </p:spTree>
    <p:extLst>
      <p:ext uri="{BB962C8B-B14F-4D97-AF65-F5344CB8AC3E}">
        <p14:creationId xmlns:p14="http://schemas.microsoft.com/office/powerpoint/2010/main" val="2501249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1</a:t>
            </a:r>
            <a:r>
              <a:rPr lang="es-CO" sz="1200" dirty="0" smtClean="0">
                <a:latin typeface="Arial" panose="020B0604020202020204" pitchFamily="34" charset="0"/>
                <a:cs typeface="Arial" panose="020B0604020202020204" pitchFamily="34" charset="0"/>
              </a:rPr>
              <a:t>/4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32181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Escribir la combinación consonante-consonante-vocal</a:t>
            </a:r>
            <a:endParaRPr lang="es-CO"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7</a:t>
            </a:r>
            <a:endParaRPr lang="es-CO" sz="1200" dirty="0"/>
          </a:p>
        </p:txBody>
      </p:sp>
      <p:sp>
        <p:nvSpPr>
          <p:cNvPr id="23" name="CuadroTexto 22"/>
          <p:cNvSpPr txBox="1"/>
          <p:nvPr/>
        </p:nvSpPr>
        <p:spPr>
          <a:xfrm>
            <a:off x="162092" y="1494135"/>
            <a:ext cx="3812124" cy="307777"/>
          </a:xfrm>
          <a:prstGeom prst="rect">
            <a:avLst/>
          </a:prstGeom>
          <a:noFill/>
        </p:spPr>
        <p:txBody>
          <a:bodyPr wrap="none" rtlCol="0">
            <a:spAutoFit/>
          </a:bodyPr>
          <a:lstStyle/>
          <a:p>
            <a:r>
              <a:rPr lang="es-CO" sz="1400" dirty="0" smtClean="0"/>
              <a:t>Escribe la combinación para completar la palabra.</a:t>
            </a:r>
            <a:endParaRPr lang="es-CO" sz="1400" dirty="0"/>
          </a:p>
        </p:txBody>
      </p:sp>
      <p:sp>
        <p:nvSpPr>
          <p:cNvPr id="26" name="CuadroTexto 25"/>
          <p:cNvSpPr txBox="1"/>
          <p:nvPr/>
        </p:nvSpPr>
        <p:spPr>
          <a:xfrm>
            <a:off x="7348709" y="1289061"/>
            <a:ext cx="1752958" cy="30162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Imágenes con recuadros que contienen sus nombres incompletos.</a:t>
            </a:r>
          </a:p>
          <a:p>
            <a:endParaRPr lang="es-CO" sz="1000" dirty="0">
              <a:solidFill>
                <a:srgbClr val="000000"/>
              </a:solidFill>
              <a:latin typeface="Arial" panose="020B0604020202020204" pitchFamily="34" charset="0"/>
              <a:cs typeface="Arial" panose="020B0604020202020204" pitchFamily="34" charset="0"/>
            </a:endParaRPr>
          </a:p>
          <a:p>
            <a:r>
              <a:rPr lang="es-CO" sz="1000" dirty="0" smtClean="0">
                <a:solidFill>
                  <a:srgbClr val="000000"/>
                </a:solidFill>
                <a:latin typeface="Arial" panose="020B0604020202020204" pitchFamily="34" charset="0"/>
                <a:cs typeface="Arial" panose="020B0604020202020204" pitchFamily="34" charset="0"/>
              </a:rPr>
              <a:t>Permitir la escritura y emplear un mecanismo de comprobación que acepte solo la combinación en minúscula.</a:t>
            </a:r>
          </a:p>
          <a:p>
            <a:endParaRPr lang="es-CO" sz="1000" dirty="0">
              <a:solidFill>
                <a:srgbClr val="000000"/>
              </a:solidFill>
              <a:latin typeface="Arial" panose="020B0604020202020204" pitchFamily="34" charset="0"/>
              <a:cs typeface="Arial" panose="020B0604020202020204" pitchFamily="34" charset="0"/>
            </a:endParaRPr>
          </a:p>
          <a:p>
            <a:r>
              <a:rPr lang="es-CO" sz="1000" dirty="0" smtClean="0">
                <a:solidFill>
                  <a:srgbClr val="000000"/>
                </a:solidFill>
                <a:latin typeface="Arial" panose="020B0604020202020204" pitchFamily="34" charset="0"/>
                <a:cs typeface="Arial" panose="020B0604020202020204" pitchFamily="34" charset="0"/>
              </a:rPr>
              <a:t>cepi</a:t>
            </a:r>
            <a:r>
              <a:rPr lang="es-CO" sz="1000" dirty="0" smtClean="0">
                <a:solidFill>
                  <a:srgbClr val="FF0000"/>
                </a:solidFill>
                <a:latin typeface="Arial" panose="020B0604020202020204" pitchFamily="34" charset="0"/>
                <a:cs typeface="Arial" panose="020B0604020202020204" pitchFamily="34" charset="0"/>
              </a:rPr>
              <a:t>llo</a:t>
            </a:r>
          </a:p>
          <a:p>
            <a:r>
              <a:rPr lang="es-CO" sz="1000" dirty="0" smtClean="0">
                <a:solidFill>
                  <a:srgbClr val="000000"/>
                </a:solidFill>
                <a:latin typeface="Arial" panose="020B0604020202020204" pitchFamily="34" charset="0"/>
                <a:cs typeface="Arial" panose="020B0604020202020204" pitchFamily="34" charset="0"/>
              </a:rPr>
              <a:t>cor</a:t>
            </a:r>
            <a:r>
              <a:rPr lang="es-CO" sz="1000" dirty="0" smtClean="0">
                <a:solidFill>
                  <a:srgbClr val="FF0000"/>
                </a:solidFill>
                <a:latin typeface="Arial" panose="020B0604020202020204" pitchFamily="34" charset="0"/>
                <a:cs typeface="Arial" panose="020B0604020202020204" pitchFamily="34" charset="0"/>
              </a:rPr>
              <a:t>cho</a:t>
            </a:r>
          </a:p>
          <a:p>
            <a:endParaRPr lang="es-CO" sz="1000" dirty="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rPr>
              <a:t>IL_L_G01_U02_L02_03_20_01 Cepillo de dientes.</a:t>
            </a:r>
          </a:p>
          <a:p>
            <a:r>
              <a:rPr lang="es-CO" sz="1000" dirty="0" smtClean="0">
                <a:solidFill>
                  <a:srgbClr val="FF0000"/>
                </a:solidFill>
              </a:rPr>
              <a:t>IL_L_G01_U02_L02_03_20_02 Corcho de vino.</a:t>
            </a:r>
            <a:endParaRPr lang="es-CO" sz="1000" dirty="0">
              <a:solidFill>
                <a:srgbClr val="FF0000"/>
              </a:solidFill>
              <a:latin typeface="Arial" panose="020B0604020202020204" pitchFamily="34" charset="0"/>
              <a:cs typeface="Arial" panose="020B0604020202020204" pitchFamily="34" charset="0"/>
            </a:endParaRPr>
          </a:p>
        </p:txBody>
      </p:sp>
      <p:sp>
        <p:nvSpPr>
          <p:cNvPr id="22" name="CuadroTexto 21"/>
          <p:cNvSpPr txBox="1"/>
          <p:nvPr/>
        </p:nvSpPr>
        <p:spPr>
          <a:xfrm>
            <a:off x="685285" y="3338261"/>
            <a:ext cx="1864838"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cepi_____</a:t>
            </a:r>
            <a:endParaRPr lang="es-CO" sz="2800" dirty="0">
              <a:latin typeface="Century Gothic" panose="020B0502020202020204" pitchFamily="34" charset="0"/>
            </a:endParaRPr>
          </a:p>
        </p:txBody>
      </p:sp>
      <p:sp>
        <p:nvSpPr>
          <p:cNvPr id="25" name="CuadroTexto 24"/>
          <p:cNvSpPr txBox="1"/>
          <p:nvPr/>
        </p:nvSpPr>
        <p:spPr>
          <a:xfrm>
            <a:off x="4249790" y="3339026"/>
            <a:ext cx="1659429"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cor_____</a:t>
            </a:r>
            <a:endParaRPr lang="es-CO" sz="2800" dirty="0">
              <a:latin typeface="Century Gothic" panose="020B0502020202020204" pitchFamily="34" charset="0"/>
            </a:endParaRPr>
          </a:p>
        </p:txBody>
      </p:sp>
      <p:pic>
        <p:nvPicPr>
          <p:cNvPr id="12" name="Imagen 11"/>
          <p:cNvPicPr>
            <a:picLocks noChangeAspect="1"/>
          </p:cNvPicPr>
          <p:nvPr/>
        </p:nvPicPr>
        <p:blipFill rotWithShape="1">
          <a:blip r:embed="rId3">
            <a:extLst>
              <a:ext uri="{BEBA8EAE-BF5A-486C-A8C5-ECC9F3942E4B}">
                <a14:imgProps xmlns:a14="http://schemas.microsoft.com/office/drawing/2010/main">
                  <a14:imgLayer r:embed="rId4">
                    <a14:imgEffect>
                      <a14:backgroundRemoval t="4846" b="89868" l="0" r="97556"/>
                    </a14:imgEffect>
                  </a14:imgLayer>
                </a14:imgProps>
              </a:ext>
            </a:extLst>
          </a:blip>
          <a:srcRect l="2540" t="6372" r="2448" b="12913"/>
          <a:stretch/>
        </p:blipFill>
        <p:spPr>
          <a:xfrm>
            <a:off x="616077" y="2282671"/>
            <a:ext cx="2104139" cy="901696"/>
          </a:xfrm>
          <a:prstGeom prst="rect">
            <a:avLst/>
          </a:prstGeom>
        </p:spPr>
      </p:pic>
      <p:pic>
        <p:nvPicPr>
          <p:cNvPr id="13" name="Imagen 12"/>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5778"/>
                    </a14:imgEffect>
                  </a14:imgLayer>
                </a14:imgProps>
              </a:ext>
            </a:extLst>
          </a:blip>
          <a:srcRect l="13190" t="17111" r="4185" b="20252"/>
          <a:stretch/>
        </p:blipFill>
        <p:spPr>
          <a:xfrm>
            <a:off x="4265147" y="1982841"/>
            <a:ext cx="1649189" cy="1305776"/>
          </a:xfrm>
          <a:prstGeom prst="rect">
            <a:avLst/>
          </a:prstGeom>
        </p:spPr>
      </p:pic>
      <p:sp>
        <p:nvSpPr>
          <p:cNvPr id="34" name="CuadroTexto 33"/>
          <p:cNvSpPr txBox="1"/>
          <p:nvPr/>
        </p:nvSpPr>
        <p:spPr>
          <a:xfrm>
            <a:off x="540833" y="300752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IL_L_G01_U02_L02_03_19_01</a:t>
            </a:r>
            <a:endParaRPr lang="es-CO" sz="1200" dirty="0">
              <a:solidFill>
                <a:srgbClr val="FF0000"/>
              </a:solidFill>
            </a:endParaRPr>
          </a:p>
        </p:txBody>
      </p:sp>
      <p:sp>
        <p:nvSpPr>
          <p:cNvPr id="35" name="CuadroTexto 34"/>
          <p:cNvSpPr txBox="1"/>
          <p:nvPr/>
        </p:nvSpPr>
        <p:spPr>
          <a:xfrm>
            <a:off x="4001091" y="3027245"/>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IL_L_G01_U02_L02_03_19_02</a:t>
            </a:r>
            <a:endParaRPr lang="es-CO" sz="1200" dirty="0">
              <a:solidFill>
                <a:srgbClr val="FF0000"/>
              </a:solidFill>
            </a:endParaRPr>
          </a:p>
        </p:txBody>
      </p:sp>
    </p:spTree>
    <p:extLst>
      <p:ext uri="{BB962C8B-B14F-4D97-AF65-F5344CB8AC3E}">
        <p14:creationId xmlns:p14="http://schemas.microsoft.com/office/powerpoint/2010/main" val="67789076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22643" y="609597"/>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32181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Escribir la combinación consonante-consonante-vocal</a:t>
            </a:r>
            <a:endParaRPr lang="es-CO"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7</a:t>
            </a:r>
            <a:endParaRPr lang="es-CO" sz="1200" dirty="0"/>
          </a:p>
        </p:txBody>
      </p:sp>
      <p:sp>
        <p:nvSpPr>
          <p:cNvPr id="23" name="CuadroTexto 22"/>
          <p:cNvSpPr txBox="1"/>
          <p:nvPr/>
        </p:nvSpPr>
        <p:spPr>
          <a:xfrm>
            <a:off x="162092" y="1494135"/>
            <a:ext cx="3812124" cy="307777"/>
          </a:xfrm>
          <a:prstGeom prst="rect">
            <a:avLst/>
          </a:prstGeom>
          <a:noFill/>
        </p:spPr>
        <p:txBody>
          <a:bodyPr wrap="none" rtlCol="0">
            <a:spAutoFit/>
          </a:bodyPr>
          <a:lstStyle/>
          <a:p>
            <a:r>
              <a:rPr lang="es-CO" sz="1400" dirty="0" smtClean="0"/>
              <a:t>Escribe la combinación para completar la palabra.</a:t>
            </a:r>
            <a:endParaRPr lang="es-CO" sz="1400" dirty="0"/>
          </a:p>
        </p:txBody>
      </p:sp>
      <p:sp>
        <p:nvSpPr>
          <p:cNvPr id="26" name="CuadroTexto 25"/>
          <p:cNvSpPr txBox="1"/>
          <p:nvPr/>
        </p:nvSpPr>
        <p:spPr>
          <a:xfrm>
            <a:off x="7348709" y="1289061"/>
            <a:ext cx="1752958" cy="31700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Imágenes con recuadros que contienen sus nombres incompletos.</a:t>
            </a:r>
          </a:p>
          <a:p>
            <a:endParaRPr lang="es-CO" sz="1000" dirty="0">
              <a:solidFill>
                <a:srgbClr val="000000"/>
              </a:solidFill>
              <a:latin typeface="Arial" panose="020B0604020202020204" pitchFamily="34" charset="0"/>
              <a:cs typeface="Arial" panose="020B0604020202020204" pitchFamily="34" charset="0"/>
            </a:endParaRPr>
          </a:p>
          <a:p>
            <a:r>
              <a:rPr lang="es-CO" sz="1000" dirty="0">
                <a:solidFill>
                  <a:srgbClr val="000000"/>
                </a:solidFill>
                <a:latin typeface="Arial" panose="020B0604020202020204" pitchFamily="34" charset="0"/>
                <a:cs typeface="Arial" panose="020B0604020202020204" pitchFamily="34" charset="0"/>
              </a:rPr>
              <a:t>Permitir la escritura y emplear un mecanismo de comprobación que acepte solo la combinación en </a:t>
            </a:r>
            <a:r>
              <a:rPr lang="es-CO" sz="1000" dirty="0" smtClean="0">
                <a:solidFill>
                  <a:srgbClr val="000000"/>
                </a:solidFill>
                <a:latin typeface="Arial" panose="020B0604020202020204" pitchFamily="34" charset="0"/>
                <a:cs typeface="Arial" panose="020B0604020202020204" pitchFamily="34" charset="0"/>
              </a:rPr>
              <a:t>minúscula:</a:t>
            </a:r>
          </a:p>
          <a:p>
            <a:endParaRPr lang="es-CO" sz="1000" dirty="0">
              <a:solidFill>
                <a:srgbClr val="000000"/>
              </a:solidFill>
              <a:latin typeface="Arial" panose="020B0604020202020204" pitchFamily="34" charset="0"/>
              <a:cs typeface="Arial" panose="020B0604020202020204" pitchFamily="34" charset="0"/>
            </a:endParaRPr>
          </a:p>
          <a:p>
            <a:r>
              <a:rPr lang="es-CO" sz="1000" dirty="0" smtClean="0">
                <a:solidFill>
                  <a:srgbClr val="000000"/>
                </a:solidFill>
                <a:latin typeface="Arial" panose="020B0604020202020204" pitchFamily="34" charset="0"/>
                <a:cs typeface="Arial" panose="020B0604020202020204" pitchFamily="34" charset="0"/>
              </a:rPr>
              <a:t>a</a:t>
            </a:r>
            <a:r>
              <a:rPr lang="es-CO" sz="1000" dirty="0" smtClean="0">
                <a:solidFill>
                  <a:srgbClr val="FF0000"/>
                </a:solidFill>
                <a:latin typeface="Arial" panose="020B0604020202020204" pitchFamily="34" charset="0"/>
                <a:cs typeface="Arial" panose="020B0604020202020204" pitchFamily="34" charset="0"/>
              </a:rPr>
              <a:t>tla</a:t>
            </a:r>
            <a:r>
              <a:rPr lang="es-CO" sz="1000" dirty="0" smtClean="0">
                <a:solidFill>
                  <a:srgbClr val="000000"/>
                </a:solidFill>
                <a:latin typeface="Arial" panose="020B0604020202020204" pitchFamily="34" charset="0"/>
                <a:cs typeface="Arial" panose="020B0604020202020204" pitchFamily="34" charset="0"/>
              </a:rPr>
              <a:t>s</a:t>
            </a:r>
            <a:endParaRPr lang="es-CO" sz="1000" dirty="0" smtClean="0">
              <a:solidFill>
                <a:srgbClr val="FF0000"/>
              </a:solidFill>
              <a:latin typeface="Arial" panose="020B0604020202020204" pitchFamily="34" charset="0"/>
              <a:cs typeface="Arial" panose="020B0604020202020204" pitchFamily="34" charset="0"/>
            </a:endParaRPr>
          </a:p>
          <a:p>
            <a:r>
              <a:rPr lang="es-CO" sz="1000" dirty="0" smtClean="0">
                <a:solidFill>
                  <a:srgbClr val="000000"/>
                </a:solidFill>
                <a:latin typeface="Arial" panose="020B0604020202020204" pitchFamily="34" charset="0"/>
                <a:cs typeface="Arial" panose="020B0604020202020204" pitchFamily="34" charset="0"/>
              </a:rPr>
              <a:t>co</a:t>
            </a:r>
            <a:r>
              <a:rPr lang="es-CO" sz="1000" dirty="0" smtClean="0">
                <a:solidFill>
                  <a:srgbClr val="FF0000"/>
                </a:solidFill>
                <a:latin typeface="Arial" panose="020B0604020202020204" pitchFamily="34" charset="0"/>
                <a:cs typeface="Arial" panose="020B0604020202020204" pitchFamily="34" charset="0"/>
              </a:rPr>
              <a:t>rre</a:t>
            </a:r>
            <a:r>
              <a:rPr lang="es-CO" sz="1000" dirty="0" smtClean="0">
                <a:solidFill>
                  <a:srgbClr val="000000"/>
                </a:solidFill>
                <a:latin typeface="Arial" panose="020B0604020202020204" pitchFamily="34" charset="0"/>
                <a:cs typeface="Arial" panose="020B0604020202020204" pitchFamily="34" charset="0"/>
              </a:rPr>
              <a:t>r</a:t>
            </a:r>
            <a:endParaRPr lang="es-CO" sz="1000" dirty="0" smtClean="0">
              <a:solidFill>
                <a:srgbClr val="FF0000"/>
              </a:solidFill>
              <a:latin typeface="Arial" panose="020B0604020202020204" pitchFamily="34" charset="0"/>
              <a:cs typeface="Arial" panose="020B0604020202020204" pitchFamily="34" charset="0"/>
            </a:endParaRPr>
          </a:p>
          <a:p>
            <a:endParaRPr lang="es-CO" sz="1000" dirty="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rPr>
              <a:t>IL_L_G01_U02_L02_03_20_03 Atlas (libro de mapas).</a:t>
            </a:r>
          </a:p>
          <a:p>
            <a:r>
              <a:rPr lang="es-CO" sz="1000" dirty="0" smtClean="0">
                <a:solidFill>
                  <a:srgbClr val="FF0000"/>
                </a:solidFill>
              </a:rPr>
              <a:t>IL_L_G01_U02_L02_03_20_04 Niña de etnia afrocolombiana corriendo.</a:t>
            </a:r>
            <a:endParaRPr lang="es-CO" sz="1000" dirty="0">
              <a:solidFill>
                <a:srgbClr val="FF0000"/>
              </a:solidFill>
              <a:latin typeface="Arial" panose="020B0604020202020204" pitchFamily="34" charset="0"/>
              <a:cs typeface="Arial" panose="020B0604020202020204" pitchFamily="34" charset="0"/>
            </a:endParaRPr>
          </a:p>
        </p:txBody>
      </p:sp>
      <p:sp>
        <p:nvSpPr>
          <p:cNvPr id="22" name="CuadroTexto 21"/>
          <p:cNvSpPr txBox="1"/>
          <p:nvPr/>
        </p:nvSpPr>
        <p:spPr>
          <a:xfrm>
            <a:off x="685285" y="3338261"/>
            <a:ext cx="1467018"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a_____s</a:t>
            </a:r>
            <a:endParaRPr lang="es-CO" sz="2800" dirty="0">
              <a:latin typeface="Century Gothic" panose="020B0502020202020204" pitchFamily="34" charset="0"/>
            </a:endParaRPr>
          </a:p>
        </p:txBody>
      </p:sp>
      <p:sp>
        <p:nvSpPr>
          <p:cNvPr id="25" name="CuadroTexto 24"/>
          <p:cNvSpPr txBox="1"/>
          <p:nvPr/>
        </p:nvSpPr>
        <p:spPr>
          <a:xfrm>
            <a:off x="4249790" y="3339026"/>
            <a:ext cx="1657776"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co_____r</a:t>
            </a:r>
            <a:endParaRPr lang="es-CO" sz="2800" dirty="0">
              <a:latin typeface="Century Gothic" panose="020B0502020202020204" pitchFamily="34" charset="0"/>
            </a:endParaRPr>
          </a:p>
        </p:txBody>
      </p:sp>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9777" b="89665" l="1333" r="98000">
                        <a14:foregroundMark x1="10889" y1="51397" x2="10889" y2="51397"/>
                        <a14:foregroundMark x1="22000" y1="70112" x2="22000" y2="70112"/>
                        <a14:foregroundMark x1="35556" y1="54749" x2="35556" y2="54749"/>
                        <a14:foregroundMark x1="6667" y1="36034" x2="12222" y2="79050"/>
                        <a14:foregroundMark x1="25778" y1="68436" x2="89111" y2="42458"/>
                        <a14:foregroundMark x1="84444" y1="47207" x2="84444" y2="47207"/>
                        <a14:foregroundMark x1="90667" y1="46648" x2="90667" y2="46648"/>
                        <a14:foregroundMark x1="35556" y1="20112" x2="35556" y2="20112"/>
                        <a14:backgroundMark x1="13556" y1="77095" x2="94889" y2="49441"/>
                      </a14:backgroundRemoval>
                    </a14:imgEffect>
                  </a14:imgLayer>
                </a14:imgProps>
              </a:ext>
            </a:extLst>
          </a:blip>
          <a:srcRect l="3801" t="9051" r="2473" b="18782"/>
          <a:stretch/>
        </p:blipFill>
        <p:spPr>
          <a:xfrm>
            <a:off x="502338" y="2114629"/>
            <a:ext cx="2009359" cy="1230853"/>
          </a:xfrm>
          <a:prstGeom prst="rect">
            <a:avLst/>
          </a:prstGeom>
        </p:spPr>
      </p:pic>
      <p:sp>
        <p:nvSpPr>
          <p:cNvPr id="34" name="CuadroTexto 33"/>
          <p:cNvSpPr txBox="1"/>
          <p:nvPr/>
        </p:nvSpPr>
        <p:spPr>
          <a:xfrm>
            <a:off x="540833" y="300752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IL_L_G01_U02_L02_03_19_03</a:t>
            </a:r>
            <a:endParaRPr lang="es-CO" sz="1200" dirty="0">
              <a:solidFill>
                <a:srgbClr val="FF0000"/>
              </a:solidFill>
            </a:endParaRPr>
          </a:p>
        </p:txBody>
      </p:sp>
      <p:pic>
        <p:nvPicPr>
          <p:cNvPr id="15" name="Imagen 14"/>
          <p:cNvPicPr>
            <a:picLocks noChangeAspect="1"/>
          </p:cNvPicPr>
          <p:nvPr/>
        </p:nvPicPr>
        <p:blipFill>
          <a:blip r:embed="rId5">
            <a:extLst>
              <a:ext uri="{BEBA8EAE-BF5A-486C-A8C5-ECC9F3942E4B}">
                <a14:imgProps xmlns:a14="http://schemas.microsoft.com/office/drawing/2010/main">
                  <a14:imgLayer r:embed="rId6">
                    <a14:imgEffect>
                      <a14:backgroundRemoval t="213" b="94681" l="1187" r="100000">
                        <a14:foregroundMark x1="15430" y1="38511" x2="15430" y2="38511"/>
                        <a14:foregroundMark x1="21662" y1="79574" x2="86350" y2="84468"/>
                        <a14:foregroundMark x1="82493" y1="60638" x2="82493" y2="74894"/>
                        <a14:foregroundMark x1="37092" y1="34043" x2="37092" y2="34043"/>
                        <a14:foregroundMark x1="35015" y1="37021" x2="35015" y2="37021"/>
                      </a14:backgroundRemoval>
                    </a14:imgEffect>
                  </a14:imgLayer>
                </a14:imgProps>
              </a:ext>
            </a:extLst>
          </a:blip>
          <a:stretch>
            <a:fillRect/>
          </a:stretch>
        </p:blipFill>
        <p:spPr>
          <a:xfrm>
            <a:off x="4408070" y="1715389"/>
            <a:ext cx="1229969" cy="1715388"/>
          </a:xfrm>
          <a:prstGeom prst="rect">
            <a:avLst/>
          </a:prstGeom>
        </p:spPr>
      </p:pic>
      <p:sp>
        <p:nvSpPr>
          <p:cNvPr id="35" name="CuadroTexto 34"/>
          <p:cNvSpPr txBox="1"/>
          <p:nvPr/>
        </p:nvSpPr>
        <p:spPr>
          <a:xfrm>
            <a:off x="4001091" y="3027245"/>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IL_L_G01_U02_L02_03_19_04</a:t>
            </a:r>
            <a:endParaRPr lang="es-CO" sz="1200" dirty="0">
              <a:solidFill>
                <a:srgbClr val="FF0000"/>
              </a:solidFill>
            </a:endParaRPr>
          </a:p>
        </p:txBody>
      </p:sp>
    </p:spTree>
    <p:extLst>
      <p:ext uri="{BB962C8B-B14F-4D97-AF65-F5344CB8AC3E}">
        <p14:creationId xmlns:p14="http://schemas.microsoft.com/office/powerpoint/2010/main" val="2483023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41599" y="619076"/>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3</a:t>
            </a:r>
            <a:r>
              <a:rPr lang="es-CO" sz="1200" dirty="0" smtClean="0">
                <a:latin typeface="Arial" panose="020B0604020202020204" pitchFamily="34" charset="0"/>
                <a:cs typeface="Arial" panose="020B0604020202020204" pitchFamily="34" charset="0"/>
              </a:rPr>
              <a:t>/4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32181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Escribir la combinación consonante-consonante-vocal</a:t>
            </a:r>
            <a:endParaRPr lang="es-CO"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7</a:t>
            </a:r>
            <a:endParaRPr lang="es-CO" sz="1200" dirty="0"/>
          </a:p>
        </p:txBody>
      </p:sp>
      <p:sp>
        <p:nvSpPr>
          <p:cNvPr id="23" name="CuadroTexto 22"/>
          <p:cNvSpPr txBox="1"/>
          <p:nvPr/>
        </p:nvSpPr>
        <p:spPr>
          <a:xfrm>
            <a:off x="162092" y="1494135"/>
            <a:ext cx="3812124" cy="307777"/>
          </a:xfrm>
          <a:prstGeom prst="rect">
            <a:avLst/>
          </a:prstGeom>
          <a:noFill/>
        </p:spPr>
        <p:txBody>
          <a:bodyPr wrap="none" rtlCol="0">
            <a:spAutoFit/>
          </a:bodyPr>
          <a:lstStyle/>
          <a:p>
            <a:r>
              <a:rPr lang="es-CO" sz="1400" dirty="0" smtClean="0"/>
              <a:t>Escribe la combinación para completar la palabra.</a:t>
            </a:r>
            <a:endParaRPr lang="es-CO" sz="1400" dirty="0"/>
          </a:p>
        </p:txBody>
      </p:sp>
      <p:sp>
        <p:nvSpPr>
          <p:cNvPr id="26" name="CuadroTexto 25"/>
          <p:cNvSpPr txBox="1"/>
          <p:nvPr/>
        </p:nvSpPr>
        <p:spPr>
          <a:xfrm>
            <a:off x="7348709" y="1289061"/>
            <a:ext cx="1752958" cy="30162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Imágenes con recuadros que contienen sus nombres incompletos.</a:t>
            </a:r>
          </a:p>
          <a:p>
            <a:endParaRPr lang="es-CO" sz="1000" dirty="0">
              <a:solidFill>
                <a:srgbClr val="000000"/>
              </a:solidFill>
              <a:latin typeface="Arial" panose="020B0604020202020204" pitchFamily="34" charset="0"/>
              <a:cs typeface="Arial" panose="020B0604020202020204" pitchFamily="34" charset="0"/>
            </a:endParaRPr>
          </a:p>
          <a:p>
            <a:r>
              <a:rPr lang="es-CO" sz="1000" dirty="0">
                <a:solidFill>
                  <a:srgbClr val="000000"/>
                </a:solidFill>
                <a:latin typeface="Arial" panose="020B0604020202020204" pitchFamily="34" charset="0"/>
                <a:cs typeface="Arial" panose="020B0604020202020204" pitchFamily="34" charset="0"/>
              </a:rPr>
              <a:t>Permitir la escritura y emplear un mecanismo de comprobación que acepte solo la combinación en </a:t>
            </a:r>
            <a:r>
              <a:rPr lang="es-CO" sz="1000" dirty="0" smtClean="0">
                <a:solidFill>
                  <a:srgbClr val="000000"/>
                </a:solidFill>
                <a:latin typeface="Arial" panose="020B0604020202020204" pitchFamily="34" charset="0"/>
                <a:cs typeface="Arial" panose="020B0604020202020204" pitchFamily="34" charset="0"/>
              </a:rPr>
              <a:t>minúscula:</a:t>
            </a:r>
          </a:p>
          <a:p>
            <a:endParaRPr lang="es-CO" sz="1000" dirty="0">
              <a:solidFill>
                <a:srgbClr val="000000"/>
              </a:solidFill>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tru</a:t>
            </a:r>
            <a:r>
              <a:rPr lang="es-CO" sz="1000" dirty="0" smtClean="0">
                <a:solidFill>
                  <a:srgbClr val="000000"/>
                </a:solidFill>
                <a:latin typeface="Arial" panose="020B0604020202020204" pitchFamily="34" charset="0"/>
                <a:cs typeface="Arial" panose="020B0604020202020204" pitchFamily="34" charset="0"/>
              </a:rPr>
              <a:t>eno</a:t>
            </a:r>
            <a:endParaRPr lang="es-CO" sz="1000" dirty="0" smtClean="0">
              <a:solidFill>
                <a:srgbClr val="FF0000"/>
              </a:solidFill>
              <a:latin typeface="Arial" panose="020B0604020202020204" pitchFamily="34" charset="0"/>
              <a:cs typeface="Arial" panose="020B0604020202020204" pitchFamily="34" charset="0"/>
            </a:endParaRPr>
          </a:p>
          <a:p>
            <a:r>
              <a:rPr lang="es-CO" sz="1000" dirty="0" smtClean="0">
                <a:solidFill>
                  <a:srgbClr val="000000"/>
                </a:solidFill>
                <a:latin typeface="Arial" panose="020B0604020202020204" pitchFamily="34" charset="0"/>
                <a:cs typeface="Arial" panose="020B0604020202020204" pitchFamily="34" charset="0"/>
              </a:rPr>
              <a:t>e</a:t>
            </a:r>
            <a:r>
              <a:rPr lang="es-CO" sz="1000" dirty="0" smtClean="0">
                <a:solidFill>
                  <a:srgbClr val="FF0000"/>
                </a:solidFill>
                <a:latin typeface="Arial" panose="020B0604020202020204" pitchFamily="34" charset="0"/>
                <a:cs typeface="Arial" panose="020B0604020202020204" pitchFamily="34" charset="0"/>
              </a:rPr>
              <a:t>cli</a:t>
            </a:r>
            <a:r>
              <a:rPr lang="es-CO" sz="1000" dirty="0" smtClean="0">
                <a:solidFill>
                  <a:srgbClr val="000000"/>
                </a:solidFill>
                <a:latin typeface="Arial" panose="020B0604020202020204" pitchFamily="34" charset="0"/>
                <a:cs typeface="Arial" panose="020B0604020202020204" pitchFamily="34" charset="0"/>
              </a:rPr>
              <a:t>pse</a:t>
            </a:r>
            <a:endParaRPr lang="es-CO" sz="1000" dirty="0" smtClean="0">
              <a:solidFill>
                <a:srgbClr val="FF0000"/>
              </a:solidFill>
              <a:latin typeface="Arial" panose="020B0604020202020204" pitchFamily="34" charset="0"/>
              <a:cs typeface="Arial" panose="020B0604020202020204" pitchFamily="34" charset="0"/>
            </a:endParaRPr>
          </a:p>
          <a:p>
            <a:endParaRPr lang="es-CO" sz="1000" dirty="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rPr>
              <a:t>IL_L_G01_U02_L02_03_20_05 Trueno luminoso.</a:t>
            </a:r>
          </a:p>
          <a:p>
            <a:r>
              <a:rPr lang="es-CO" sz="1000" dirty="0" smtClean="0">
                <a:solidFill>
                  <a:srgbClr val="FF0000"/>
                </a:solidFill>
              </a:rPr>
              <a:t>IL_L_G01_U02_L02_03_20_06Eclipse solar.</a:t>
            </a:r>
            <a:endParaRPr lang="es-CO" sz="1000" dirty="0">
              <a:solidFill>
                <a:srgbClr val="FF0000"/>
              </a:solidFill>
              <a:latin typeface="Arial" panose="020B0604020202020204" pitchFamily="34" charset="0"/>
              <a:cs typeface="Arial" panose="020B0604020202020204" pitchFamily="34" charset="0"/>
            </a:endParaRPr>
          </a:p>
        </p:txBody>
      </p:sp>
      <p:sp>
        <p:nvSpPr>
          <p:cNvPr id="22" name="CuadroTexto 21"/>
          <p:cNvSpPr txBox="1"/>
          <p:nvPr/>
        </p:nvSpPr>
        <p:spPr>
          <a:xfrm>
            <a:off x="685285" y="3338261"/>
            <a:ext cx="1769810"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_____eno</a:t>
            </a:r>
            <a:endParaRPr lang="es-CO" sz="2800" dirty="0">
              <a:latin typeface="Century Gothic" panose="020B0502020202020204" pitchFamily="34" charset="0"/>
            </a:endParaRPr>
          </a:p>
        </p:txBody>
      </p:sp>
      <p:sp>
        <p:nvSpPr>
          <p:cNvPr id="25" name="CuadroTexto 24"/>
          <p:cNvSpPr txBox="1"/>
          <p:nvPr/>
        </p:nvSpPr>
        <p:spPr>
          <a:xfrm>
            <a:off x="4249790" y="3339026"/>
            <a:ext cx="1933392"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e_____pse</a:t>
            </a:r>
            <a:endParaRPr lang="es-CO" sz="2800" dirty="0">
              <a:latin typeface="Century Gothic" panose="020B0502020202020204" pitchFamily="34" charset="0"/>
            </a:endParaRPr>
          </a:p>
        </p:txBody>
      </p:sp>
      <p:pic>
        <p:nvPicPr>
          <p:cNvPr id="12" name="Imagen 11"/>
          <p:cNvPicPr>
            <a:picLocks noChangeAspect="1"/>
          </p:cNvPicPr>
          <p:nvPr/>
        </p:nvPicPr>
        <p:blipFill rotWithShape="1">
          <a:blip r:embed="rId3"/>
          <a:srcRect b="16550"/>
          <a:stretch/>
        </p:blipFill>
        <p:spPr>
          <a:xfrm>
            <a:off x="937324" y="1894525"/>
            <a:ext cx="1185768" cy="1457916"/>
          </a:xfrm>
          <a:prstGeom prst="rect">
            <a:avLst/>
          </a:prstGeom>
        </p:spPr>
      </p:pic>
      <p:sp>
        <p:nvSpPr>
          <p:cNvPr id="34" name="CuadroTexto 33"/>
          <p:cNvSpPr txBox="1"/>
          <p:nvPr/>
        </p:nvSpPr>
        <p:spPr>
          <a:xfrm>
            <a:off x="540833" y="300752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IL_L_G01_U02_L02_03_19_05</a:t>
            </a:r>
            <a:endParaRPr lang="es-CO" sz="1200" dirty="0">
              <a:solidFill>
                <a:srgbClr val="FF0000"/>
              </a:solidFill>
            </a:endParaRPr>
          </a:p>
        </p:txBody>
      </p:sp>
      <p:pic>
        <p:nvPicPr>
          <p:cNvPr id="13" name="Imagen 12"/>
          <p:cNvPicPr>
            <a:picLocks noChangeAspect="1"/>
          </p:cNvPicPr>
          <p:nvPr/>
        </p:nvPicPr>
        <p:blipFill rotWithShape="1">
          <a:blip r:embed="rId4"/>
          <a:srcRect b="6947"/>
          <a:stretch/>
        </p:blipFill>
        <p:spPr>
          <a:xfrm>
            <a:off x="4368369" y="1852190"/>
            <a:ext cx="1536489" cy="1493291"/>
          </a:xfrm>
          <a:prstGeom prst="rect">
            <a:avLst/>
          </a:prstGeom>
        </p:spPr>
      </p:pic>
      <p:sp>
        <p:nvSpPr>
          <p:cNvPr id="35" name="CuadroTexto 34"/>
          <p:cNvSpPr txBox="1"/>
          <p:nvPr/>
        </p:nvSpPr>
        <p:spPr>
          <a:xfrm>
            <a:off x="4001091" y="3027245"/>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IL_L_G01_U02_L02_03_19_06</a:t>
            </a:r>
            <a:endParaRPr lang="es-CO" sz="1200" dirty="0">
              <a:solidFill>
                <a:srgbClr val="FF0000"/>
              </a:solidFill>
            </a:endParaRPr>
          </a:p>
        </p:txBody>
      </p:sp>
    </p:spTree>
    <p:extLst>
      <p:ext uri="{BB962C8B-B14F-4D97-AF65-F5344CB8AC3E}">
        <p14:creationId xmlns:p14="http://schemas.microsoft.com/office/powerpoint/2010/main" val="11382746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L_G01_U02_L02_03_19</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4</a:t>
            </a:r>
            <a:r>
              <a:rPr lang="es-CO" sz="1200" dirty="0" smtClean="0">
                <a:latin typeface="Arial" panose="020B0604020202020204" pitchFamily="34" charset="0"/>
                <a:cs typeface="Arial" panose="020B0604020202020204" pitchFamily="34" charset="0"/>
              </a:rPr>
              <a:t>/4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321814"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Escribir la combinación consonante-consonante-vocal</a:t>
            </a:r>
            <a:endParaRPr lang="es-CO"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7</a:t>
            </a:r>
            <a:endParaRPr lang="es-CO" sz="1200" dirty="0"/>
          </a:p>
        </p:txBody>
      </p:sp>
      <p:sp>
        <p:nvSpPr>
          <p:cNvPr id="23" name="CuadroTexto 22"/>
          <p:cNvSpPr txBox="1"/>
          <p:nvPr/>
        </p:nvSpPr>
        <p:spPr>
          <a:xfrm>
            <a:off x="162092" y="1494135"/>
            <a:ext cx="3812124" cy="307777"/>
          </a:xfrm>
          <a:prstGeom prst="rect">
            <a:avLst/>
          </a:prstGeom>
          <a:noFill/>
        </p:spPr>
        <p:txBody>
          <a:bodyPr wrap="none" rtlCol="0">
            <a:spAutoFit/>
          </a:bodyPr>
          <a:lstStyle/>
          <a:p>
            <a:r>
              <a:rPr lang="es-CO" sz="1400" dirty="0" smtClean="0"/>
              <a:t>Escribe la combinación para completar la palabra.</a:t>
            </a:r>
            <a:endParaRPr lang="es-CO" sz="1400" dirty="0"/>
          </a:p>
        </p:txBody>
      </p:sp>
      <p:sp>
        <p:nvSpPr>
          <p:cNvPr id="26" name="CuadroTexto 25"/>
          <p:cNvSpPr txBox="1"/>
          <p:nvPr/>
        </p:nvSpPr>
        <p:spPr>
          <a:xfrm>
            <a:off x="7348709" y="1289061"/>
            <a:ext cx="1752958" cy="30162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Imágenes con recuadros que contienen sus nombres incompletos.</a:t>
            </a:r>
          </a:p>
          <a:p>
            <a:endParaRPr lang="es-CO" sz="1000" dirty="0">
              <a:solidFill>
                <a:srgbClr val="000000"/>
              </a:solidFill>
              <a:latin typeface="Arial" panose="020B0604020202020204" pitchFamily="34" charset="0"/>
              <a:cs typeface="Arial" panose="020B0604020202020204" pitchFamily="34" charset="0"/>
            </a:endParaRPr>
          </a:p>
          <a:p>
            <a:r>
              <a:rPr lang="es-CO" sz="1000" dirty="0">
                <a:solidFill>
                  <a:srgbClr val="000000"/>
                </a:solidFill>
                <a:latin typeface="Arial" panose="020B0604020202020204" pitchFamily="34" charset="0"/>
                <a:cs typeface="Arial" panose="020B0604020202020204" pitchFamily="34" charset="0"/>
              </a:rPr>
              <a:t>Permitir la escritura y emplear un mecanismo de comprobación que acepte solo la combinación en </a:t>
            </a:r>
            <a:r>
              <a:rPr lang="es-CO" sz="1000" dirty="0" smtClean="0">
                <a:solidFill>
                  <a:srgbClr val="000000"/>
                </a:solidFill>
                <a:latin typeface="Arial" panose="020B0604020202020204" pitchFamily="34" charset="0"/>
                <a:cs typeface="Arial" panose="020B0604020202020204" pitchFamily="34" charset="0"/>
              </a:rPr>
              <a:t>minúscula:</a:t>
            </a:r>
          </a:p>
          <a:p>
            <a:endParaRPr lang="es-CO" sz="1000" dirty="0">
              <a:solidFill>
                <a:srgbClr val="000000"/>
              </a:solidFill>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fre</a:t>
            </a:r>
            <a:r>
              <a:rPr lang="es-CO" sz="1000" dirty="0" smtClean="0">
                <a:solidFill>
                  <a:srgbClr val="000000"/>
                </a:solidFill>
                <a:latin typeface="Arial" panose="020B0604020202020204" pitchFamily="34" charset="0"/>
                <a:cs typeface="Arial" panose="020B0604020202020204" pitchFamily="34" charset="0"/>
              </a:rPr>
              <a:t>sa</a:t>
            </a:r>
            <a:endParaRPr lang="es-CO" sz="1000" dirty="0" smtClean="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blu</a:t>
            </a:r>
            <a:r>
              <a:rPr lang="es-CO" sz="1000" dirty="0" smtClean="0">
                <a:solidFill>
                  <a:srgbClr val="000000"/>
                </a:solidFill>
                <a:latin typeface="Arial" panose="020B0604020202020204" pitchFamily="34" charset="0"/>
                <a:cs typeface="Arial" panose="020B0604020202020204" pitchFamily="34" charset="0"/>
              </a:rPr>
              <a:t>sa</a:t>
            </a:r>
            <a:endParaRPr lang="es-CO" sz="1000" dirty="0" smtClean="0">
              <a:solidFill>
                <a:srgbClr val="FF0000"/>
              </a:solidFill>
              <a:latin typeface="Arial" panose="020B0604020202020204" pitchFamily="34" charset="0"/>
              <a:cs typeface="Arial" panose="020B0604020202020204" pitchFamily="34" charset="0"/>
            </a:endParaRPr>
          </a:p>
          <a:p>
            <a:endParaRPr lang="es-CO" sz="1000" dirty="0">
              <a:solidFill>
                <a:srgbClr val="FF0000"/>
              </a:solidFill>
              <a:latin typeface="Arial" panose="020B0604020202020204" pitchFamily="34" charset="0"/>
              <a:cs typeface="Arial" panose="020B0604020202020204" pitchFamily="34" charset="0"/>
            </a:endParaRPr>
          </a:p>
          <a:p>
            <a:r>
              <a:rPr lang="es-CO" sz="1000" dirty="0" smtClean="0">
                <a:solidFill>
                  <a:srgbClr val="FF0000"/>
                </a:solidFill>
              </a:rPr>
              <a:t>IL_L_G01_U02_L02_03_20_07 Fresa.</a:t>
            </a:r>
          </a:p>
          <a:p>
            <a:r>
              <a:rPr lang="es-CO" sz="1000" dirty="0" smtClean="0">
                <a:solidFill>
                  <a:srgbClr val="FF0000"/>
                </a:solidFill>
              </a:rPr>
              <a:t>IL_L_G01_U02_L02_03_20_08Blusa.</a:t>
            </a:r>
            <a:endParaRPr lang="es-CO" sz="1000" dirty="0">
              <a:solidFill>
                <a:srgbClr val="FF0000"/>
              </a:solidFill>
              <a:latin typeface="Arial" panose="020B0604020202020204" pitchFamily="34" charset="0"/>
              <a:cs typeface="Arial" panose="020B0604020202020204" pitchFamily="34" charset="0"/>
            </a:endParaRPr>
          </a:p>
        </p:txBody>
      </p:sp>
      <p:sp>
        <p:nvSpPr>
          <p:cNvPr id="22" name="CuadroTexto 21"/>
          <p:cNvSpPr txBox="1"/>
          <p:nvPr/>
        </p:nvSpPr>
        <p:spPr>
          <a:xfrm>
            <a:off x="998059" y="3338261"/>
            <a:ext cx="1107946"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___sa</a:t>
            </a:r>
            <a:endParaRPr lang="es-CO" sz="2800" dirty="0">
              <a:latin typeface="Century Gothic" panose="020B0502020202020204" pitchFamily="34" charset="0"/>
            </a:endParaRPr>
          </a:p>
        </p:txBody>
      </p:sp>
      <p:sp>
        <p:nvSpPr>
          <p:cNvPr id="25" name="CuadroTexto 24"/>
          <p:cNvSpPr txBox="1"/>
          <p:nvPr/>
        </p:nvSpPr>
        <p:spPr>
          <a:xfrm>
            <a:off x="4249790" y="3339026"/>
            <a:ext cx="1467018"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_____sa</a:t>
            </a:r>
            <a:endParaRPr lang="es-CO" sz="2800" dirty="0">
              <a:latin typeface="Century Gothic" panose="020B0502020202020204" pitchFamily="34" charset="0"/>
            </a:endParaRPr>
          </a:p>
        </p:txBody>
      </p:sp>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2979" b="90000" l="9785" r="89976"/>
                    </a14:imgEffect>
                  </a14:imgLayer>
                </a14:imgProps>
              </a:ext>
            </a:extLst>
          </a:blip>
          <a:srcRect l="15033" t="2233" r="16504" b="12922"/>
          <a:stretch/>
        </p:blipFill>
        <p:spPr>
          <a:xfrm>
            <a:off x="1042592" y="1820332"/>
            <a:ext cx="1042591" cy="1449331"/>
          </a:xfrm>
          <a:prstGeom prst="rect">
            <a:avLst/>
          </a:prstGeom>
        </p:spPr>
      </p:pic>
      <p:sp>
        <p:nvSpPr>
          <p:cNvPr id="34" name="CuadroTexto 33"/>
          <p:cNvSpPr txBox="1"/>
          <p:nvPr/>
        </p:nvSpPr>
        <p:spPr>
          <a:xfrm>
            <a:off x="540833" y="3007527"/>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IL_L_G01_U02_L02_03_19_07</a:t>
            </a:r>
            <a:endParaRPr lang="es-CO" sz="1200" dirty="0">
              <a:solidFill>
                <a:srgbClr val="FF0000"/>
              </a:solidFill>
            </a:endParaRPr>
          </a:p>
        </p:txBody>
      </p:sp>
      <p:pic>
        <p:nvPicPr>
          <p:cNvPr id="15" name="Imagen 14"/>
          <p:cNvPicPr>
            <a:picLocks noChangeAspect="1"/>
          </p:cNvPicPr>
          <p:nvPr/>
        </p:nvPicPr>
        <p:blipFill rotWithShape="1">
          <a:blip r:embed="rId5">
            <a:extLst>
              <a:ext uri="{BEBA8EAE-BF5A-486C-A8C5-ECC9F3942E4B}">
                <a14:imgProps xmlns:a14="http://schemas.microsoft.com/office/drawing/2010/main">
                  <a14:imgLayer r:embed="rId6">
                    <a14:imgEffect>
                      <a14:backgroundRemoval t="5797" b="82609" l="1778" r="32889">
                        <a14:foregroundMark x1="27778" y1="28502" x2="27778" y2="28502"/>
                        <a14:foregroundMark x1="17111" y1="19807" x2="17111" y2="19807"/>
                        <a14:foregroundMark x1="28444" y1="14976" x2="28444" y2="14976"/>
                        <a14:foregroundMark x1="21556" y1="11111" x2="21556" y2="11111"/>
                        <a14:backgroundMark x1="25333" y1="20773" x2="25333" y2="20773"/>
                        <a14:backgroundMark x1="28667" y1="32367" x2="28667" y2="32367"/>
                        <a14:backgroundMark x1="30000" y1="42995" x2="30000" y2="42995"/>
                        <a14:backgroundMark x1="28444" y1="19807" x2="28444" y2="19807"/>
                        <a14:backgroundMark x1="28000" y1="11111" x2="28000" y2="11111"/>
                      </a14:backgroundRemoval>
                    </a14:imgEffect>
                  </a14:imgLayer>
                </a14:imgProps>
              </a:ext>
            </a:extLst>
          </a:blip>
          <a:srcRect l="1676" t="7409" r="66813" b="17246"/>
          <a:stretch/>
        </p:blipFill>
        <p:spPr>
          <a:xfrm>
            <a:off x="4265147" y="1846176"/>
            <a:ext cx="1440671" cy="1584602"/>
          </a:xfrm>
          <a:prstGeom prst="rect">
            <a:avLst/>
          </a:prstGeom>
        </p:spPr>
      </p:pic>
      <p:sp>
        <p:nvSpPr>
          <p:cNvPr id="35" name="CuadroTexto 34"/>
          <p:cNvSpPr txBox="1"/>
          <p:nvPr/>
        </p:nvSpPr>
        <p:spPr>
          <a:xfrm>
            <a:off x="4001091" y="3027245"/>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IL_L_G01_U02_L02_03_19_08</a:t>
            </a:r>
            <a:endParaRPr lang="es-CO" sz="1200" dirty="0">
              <a:solidFill>
                <a:srgbClr val="FF0000"/>
              </a:solidFill>
            </a:endParaRPr>
          </a:p>
        </p:txBody>
      </p:sp>
    </p:spTree>
    <p:extLst>
      <p:ext uri="{BB962C8B-B14F-4D97-AF65-F5344CB8AC3E}">
        <p14:creationId xmlns:p14="http://schemas.microsoft.com/office/powerpoint/2010/main" val="232456429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a:t>
            </a:r>
            <a:r>
              <a:rPr lang="es-CO" sz="1200" dirty="0">
                <a:latin typeface="Arial" panose="020B0604020202020204" pitchFamily="34" charset="0"/>
                <a:cs typeface="Arial" panose="020B0604020202020204" pitchFamily="34" charset="0"/>
              </a:rPr>
              <a:t>6</a:t>
            </a:r>
          </a:p>
        </p:txBody>
      </p:sp>
      <p:sp>
        <p:nvSpPr>
          <p:cNvPr id="11" name="CuadroTexto 10"/>
          <p:cNvSpPr txBox="1"/>
          <p:nvPr/>
        </p:nvSpPr>
        <p:spPr>
          <a:xfrm>
            <a:off x="945203" y="818210"/>
            <a:ext cx="602150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Identificar la combinación consonante-consonante-vocal en un texto</a:t>
            </a:r>
            <a:endParaRPr lang="es-CO" sz="1600"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a:t>
            </a:r>
            <a:r>
              <a:rPr lang="es-CO" sz="1200" dirty="0"/>
              <a:t>8</a:t>
            </a:r>
          </a:p>
        </p:txBody>
      </p:sp>
      <p:sp>
        <p:nvSpPr>
          <p:cNvPr id="23" name="CuadroTexto 22"/>
          <p:cNvSpPr txBox="1"/>
          <p:nvPr/>
        </p:nvSpPr>
        <p:spPr>
          <a:xfrm>
            <a:off x="162092" y="1494135"/>
            <a:ext cx="5268173" cy="307777"/>
          </a:xfrm>
          <a:prstGeom prst="rect">
            <a:avLst/>
          </a:prstGeom>
          <a:noFill/>
        </p:spPr>
        <p:txBody>
          <a:bodyPr wrap="none" rtlCol="0">
            <a:spAutoFit/>
          </a:bodyPr>
          <a:lstStyle/>
          <a:p>
            <a:r>
              <a:rPr lang="es-CO" sz="1400" dirty="0" smtClean="0"/>
              <a:t>Escucha el texto y observa las palabras con combinaciones resaltadas.</a:t>
            </a:r>
            <a:endParaRPr lang="es-CO" sz="1400" dirty="0"/>
          </a:p>
        </p:txBody>
      </p:sp>
      <p:sp>
        <p:nvSpPr>
          <p:cNvPr id="26" name="CuadroTexto 25"/>
          <p:cNvSpPr txBox="1"/>
          <p:nvPr/>
        </p:nvSpPr>
        <p:spPr>
          <a:xfrm>
            <a:off x="7348709" y="1289061"/>
            <a:ext cx="1752958" cy="178510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un texto con su audio correspondiente y una ilustración de fondo o lateral alusiva a la lectura.</a:t>
            </a:r>
            <a:endParaRPr lang="es-CO" sz="1000" dirty="0" smtClean="0">
              <a:solidFill>
                <a:srgbClr val="000000"/>
              </a:solidFill>
              <a:latin typeface="Arial" panose="020B0604020202020204" pitchFamily="34" charset="0"/>
              <a:cs typeface="Arial" panose="020B0604020202020204" pitchFamily="34" charset="0"/>
            </a:endParaRPr>
          </a:p>
          <a:p>
            <a:endParaRPr lang="es-CO" sz="1000" dirty="0" smtClean="0">
              <a:solidFill>
                <a:srgbClr val="FF0000"/>
              </a:solidFill>
            </a:endParaRPr>
          </a:p>
          <a:p>
            <a:r>
              <a:rPr lang="es-CO" sz="1000" dirty="0" smtClean="0">
                <a:solidFill>
                  <a:srgbClr val="FF0000"/>
                </a:solidFill>
              </a:rPr>
              <a:t>IL_L_G01_U02_L02_03_20_21 Ilustración del cumpleaños de Charlie.</a:t>
            </a:r>
            <a:endParaRPr lang="es-CO" sz="1000" dirty="0">
              <a:solidFill>
                <a:srgbClr val="FF0000"/>
              </a:solidFill>
              <a:latin typeface="Arial" panose="020B0604020202020204" pitchFamily="34" charset="0"/>
              <a:cs typeface="Arial" panose="020B0604020202020204" pitchFamily="34" charset="0"/>
            </a:endParaRPr>
          </a:p>
        </p:txBody>
      </p:sp>
      <p:pic>
        <p:nvPicPr>
          <p:cNvPr id="12" name="Imagen 11"/>
          <p:cNvPicPr>
            <a:picLocks noChangeAspect="1"/>
          </p:cNvPicPr>
          <p:nvPr/>
        </p:nvPicPr>
        <p:blipFill>
          <a:blip r:embed="rId3">
            <a:duotone>
              <a:schemeClr val="accent3">
                <a:shade val="45000"/>
                <a:satMod val="135000"/>
              </a:schemeClr>
              <a:prstClr val="white"/>
            </a:duotone>
          </a:blip>
          <a:stretch>
            <a:fillRect/>
          </a:stretch>
        </p:blipFill>
        <p:spPr>
          <a:xfrm>
            <a:off x="505153" y="1825387"/>
            <a:ext cx="6290647" cy="2505731"/>
          </a:xfrm>
          <a:prstGeom prst="rect">
            <a:avLst/>
          </a:prstGeom>
        </p:spPr>
      </p:pic>
      <p:sp>
        <p:nvSpPr>
          <p:cNvPr id="13" name="CuadroTexto 12"/>
          <p:cNvSpPr txBox="1"/>
          <p:nvPr/>
        </p:nvSpPr>
        <p:spPr>
          <a:xfrm>
            <a:off x="578164" y="1895457"/>
            <a:ext cx="6179724" cy="2277547"/>
          </a:xfrm>
          <a:prstGeom prst="rect">
            <a:avLst/>
          </a:prstGeom>
          <a:noFill/>
        </p:spPr>
        <p:txBody>
          <a:bodyPr wrap="square" rtlCol="0">
            <a:spAutoFit/>
          </a:bodyPr>
          <a:lstStyle/>
          <a:p>
            <a:pPr marL="228600" algn="ctr"/>
            <a:r>
              <a:rPr lang="es-ES" b="1" dirty="0">
                <a:latin typeface="Century Gothic"/>
                <a:ea typeface="맑은 고딕"/>
                <a:cs typeface="Arial"/>
              </a:rPr>
              <a:t>Char</a:t>
            </a:r>
            <a:r>
              <a:rPr lang="es-ES" dirty="0">
                <a:latin typeface="Century Gothic"/>
                <a:ea typeface="맑은 고딕"/>
                <a:cs typeface="Arial"/>
              </a:rPr>
              <a:t>lie Bucket </a:t>
            </a:r>
            <a:r>
              <a:rPr lang="es-ES" b="1" dirty="0">
                <a:latin typeface="Century Gothic"/>
                <a:ea typeface="맑은 고딕"/>
                <a:cs typeface="Arial"/>
              </a:rPr>
              <a:t>pru</a:t>
            </a:r>
            <a:r>
              <a:rPr lang="es-ES" dirty="0">
                <a:latin typeface="Century Gothic"/>
                <a:ea typeface="맑은 고딕"/>
                <a:cs typeface="Arial"/>
              </a:rPr>
              <a:t>eba un </a:t>
            </a:r>
            <a:r>
              <a:rPr lang="es-ES" b="1" dirty="0">
                <a:latin typeface="Century Gothic"/>
                <a:ea typeface="맑은 고딕"/>
                <a:cs typeface="Arial"/>
              </a:rPr>
              <a:t>tro</a:t>
            </a:r>
            <a:r>
              <a:rPr lang="es-ES" dirty="0">
                <a:latin typeface="Century Gothic"/>
                <a:ea typeface="맑은 고딕"/>
                <a:cs typeface="Arial"/>
              </a:rPr>
              <a:t>zo de </a:t>
            </a:r>
            <a:r>
              <a:rPr lang="es-ES" b="1" dirty="0" smtClean="0">
                <a:latin typeface="Century Gothic"/>
                <a:ea typeface="맑은 고딕"/>
                <a:cs typeface="Arial"/>
              </a:rPr>
              <a:t>cho</a:t>
            </a:r>
            <a:r>
              <a:rPr lang="es-ES" dirty="0" smtClean="0">
                <a:latin typeface="Century Gothic"/>
                <a:ea typeface="맑은 고딕"/>
                <a:cs typeface="Arial"/>
              </a:rPr>
              <a:t>colate</a:t>
            </a:r>
          </a:p>
          <a:p>
            <a:pPr marL="228600" algn="ctr"/>
            <a:endParaRPr lang="es-CO" sz="1600" dirty="0" smtClean="0">
              <a:ea typeface="맑은 고딕"/>
              <a:cs typeface="Times New Roman"/>
            </a:endParaRPr>
          </a:p>
          <a:p>
            <a:pPr marL="228600" algn="just"/>
            <a:r>
              <a:rPr lang="es-ES" dirty="0">
                <a:latin typeface="Century Gothic"/>
                <a:ea typeface="맑은 고딕"/>
                <a:cs typeface="Arial"/>
              </a:rPr>
              <a:t>Sólo una vez al año, en su cum</a:t>
            </a:r>
            <a:r>
              <a:rPr lang="es-ES" b="1" dirty="0">
                <a:latin typeface="Century Gothic"/>
                <a:ea typeface="맑은 고딕"/>
                <a:cs typeface="Arial"/>
              </a:rPr>
              <a:t>ple</a:t>
            </a:r>
            <a:r>
              <a:rPr lang="es-ES" dirty="0">
                <a:latin typeface="Century Gothic"/>
                <a:ea typeface="맑은 고딕"/>
                <a:cs typeface="Arial"/>
              </a:rPr>
              <a:t>años, lo</a:t>
            </a:r>
            <a:r>
              <a:rPr lang="es-ES" b="1" dirty="0">
                <a:latin typeface="Century Gothic"/>
                <a:ea typeface="맑은 고딕"/>
                <a:cs typeface="Arial"/>
              </a:rPr>
              <a:t>gra</a:t>
            </a:r>
            <a:r>
              <a:rPr lang="es-ES" dirty="0">
                <a:latin typeface="Century Gothic"/>
                <a:ea typeface="맑은 고딕"/>
                <a:cs typeface="Arial"/>
              </a:rPr>
              <a:t>ba </a:t>
            </a:r>
            <a:r>
              <a:rPr lang="es-ES" b="1" dirty="0">
                <a:latin typeface="Century Gothic"/>
                <a:ea typeface="맑은 고딕"/>
                <a:cs typeface="Arial"/>
              </a:rPr>
              <a:t>Char</a:t>
            </a:r>
            <a:r>
              <a:rPr lang="es-ES" dirty="0">
                <a:latin typeface="Century Gothic"/>
                <a:ea typeface="맑은 고딕"/>
                <a:cs typeface="Arial"/>
              </a:rPr>
              <a:t>lie Bucket </a:t>
            </a:r>
            <a:r>
              <a:rPr lang="es-ES" b="1" dirty="0">
                <a:latin typeface="Century Gothic"/>
                <a:ea typeface="맑은 고딕"/>
                <a:cs typeface="Arial"/>
              </a:rPr>
              <a:t>pro</a:t>
            </a:r>
            <a:r>
              <a:rPr lang="es-ES" dirty="0">
                <a:latin typeface="Century Gothic"/>
                <a:ea typeface="맑은 고딕"/>
                <a:cs typeface="Arial"/>
              </a:rPr>
              <a:t>bar un </a:t>
            </a:r>
            <a:r>
              <a:rPr lang="es-ES" b="1" dirty="0">
                <a:latin typeface="Century Gothic"/>
                <a:ea typeface="맑은 고딕"/>
                <a:cs typeface="Arial"/>
              </a:rPr>
              <a:t>tro</a:t>
            </a:r>
            <a:r>
              <a:rPr lang="es-ES" dirty="0">
                <a:latin typeface="Century Gothic"/>
                <a:ea typeface="맑은 고딕"/>
                <a:cs typeface="Arial"/>
              </a:rPr>
              <a:t>zo de chocolate. Toda la familia aho</a:t>
            </a:r>
            <a:r>
              <a:rPr lang="es-ES" b="1" dirty="0">
                <a:latin typeface="Century Gothic"/>
                <a:ea typeface="맑은 고딕"/>
                <a:cs typeface="Arial"/>
              </a:rPr>
              <a:t>rra</a:t>
            </a:r>
            <a:r>
              <a:rPr lang="es-ES" dirty="0">
                <a:latin typeface="Century Gothic"/>
                <a:ea typeface="맑은 고딕"/>
                <a:cs typeface="Arial"/>
              </a:rPr>
              <a:t>ba su dinero para esta ocasión especial, y  cuando </a:t>
            </a:r>
            <a:r>
              <a:rPr lang="es-ES" b="1" dirty="0">
                <a:latin typeface="Century Gothic"/>
                <a:ea typeface="맑은 고딕"/>
                <a:cs typeface="Arial"/>
              </a:rPr>
              <a:t>lle</a:t>
            </a:r>
            <a:r>
              <a:rPr lang="es-ES" dirty="0">
                <a:latin typeface="Century Gothic"/>
                <a:ea typeface="맑은 고딕"/>
                <a:cs typeface="Arial"/>
              </a:rPr>
              <a:t>gaba el </a:t>
            </a:r>
            <a:r>
              <a:rPr lang="es-ES" b="1" dirty="0">
                <a:latin typeface="Century Gothic"/>
                <a:ea typeface="맑은 고딕"/>
                <a:cs typeface="Arial"/>
              </a:rPr>
              <a:t>gran</a:t>
            </a:r>
            <a:r>
              <a:rPr lang="es-ES" dirty="0">
                <a:latin typeface="Century Gothic"/>
                <a:ea typeface="맑은 고딕"/>
                <a:cs typeface="Arial"/>
              </a:rPr>
              <a:t> día, Charlie recibía de regalo una </a:t>
            </a:r>
            <a:r>
              <a:rPr lang="es-ES" b="1" dirty="0">
                <a:latin typeface="Century Gothic"/>
                <a:ea typeface="맑은 고딕"/>
                <a:cs typeface="Arial"/>
              </a:rPr>
              <a:t>cho</a:t>
            </a:r>
            <a:r>
              <a:rPr lang="es-ES" dirty="0">
                <a:latin typeface="Century Gothic"/>
                <a:ea typeface="맑은 고딕"/>
                <a:cs typeface="Arial"/>
              </a:rPr>
              <a:t>colatina para comérsela él solo. </a:t>
            </a:r>
            <a:endParaRPr lang="es-ES" dirty="0" smtClean="0">
              <a:latin typeface="Century Gothic"/>
              <a:ea typeface="맑은 고딕"/>
              <a:cs typeface="Arial"/>
            </a:endParaRPr>
          </a:p>
        </p:txBody>
      </p:sp>
      <p:sp>
        <p:nvSpPr>
          <p:cNvPr id="24" name="Botón de acción: Sonido 23">
            <a:hlinkClick r:id="" action="ppaction://noaction" highlightClick="1">
              <a:snd r:embed="rId4" name="applause.wav"/>
            </a:hlinkClick>
          </p:cNvPr>
          <p:cNvSpPr/>
          <p:nvPr/>
        </p:nvSpPr>
        <p:spPr>
          <a:xfrm>
            <a:off x="581975" y="1895260"/>
            <a:ext cx="287147" cy="328622"/>
          </a:xfrm>
          <a:prstGeom prst="actionButtonSound">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7" name="CuadroTexto 26"/>
          <p:cNvSpPr txBox="1"/>
          <p:nvPr/>
        </p:nvSpPr>
        <p:spPr>
          <a:xfrm>
            <a:off x="68435" y="5436228"/>
            <a:ext cx="8906683"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N</a:t>
            </a:r>
            <a:r>
              <a:rPr lang="es-CO" sz="1000" dirty="0" smtClean="0">
                <a:latin typeface="Arial" panose="020B0604020202020204" pitchFamily="34" charset="0"/>
                <a:cs typeface="Arial" panose="020B0604020202020204" pitchFamily="34" charset="0"/>
              </a:rPr>
              <a:t>arrador:</a:t>
            </a:r>
          </a:p>
          <a:p>
            <a:r>
              <a:rPr lang="es-CO" sz="1000" dirty="0" smtClean="0">
                <a:latin typeface="Arial" panose="020B0604020202020204" pitchFamily="34" charset="0"/>
                <a:cs typeface="Arial" panose="020B0604020202020204" pitchFamily="34" charset="0"/>
              </a:rPr>
              <a:t>Charlie </a:t>
            </a:r>
            <a:r>
              <a:rPr lang="es-CO" sz="1000" dirty="0">
                <a:latin typeface="Arial" panose="020B0604020202020204" pitchFamily="34" charset="0"/>
                <a:cs typeface="Arial" panose="020B0604020202020204" pitchFamily="34" charset="0"/>
              </a:rPr>
              <a:t>Bucket prueba un trozo de </a:t>
            </a:r>
            <a:r>
              <a:rPr lang="es-CO" sz="1000" dirty="0" smtClean="0">
                <a:latin typeface="Arial" panose="020B0604020202020204" pitchFamily="34" charset="0"/>
                <a:cs typeface="Arial" panose="020B0604020202020204" pitchFamily="34" charset="0"/>
              </a:rPr>
              <a:t>chocolate.</a:t>
            </a:r>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Sólo una vez al año, en su cumpleaños, lograba Charlie Bucket probar un trozo de chocolate. Toda la familia ahorraba su dinero para esta ocasión especial, y  cuando llegaba el gran día, Charlie recibía de regalo una chocolatina para comérsela él solo. </a:t>
            </a:r>
            <a:endParaRPr lang="es-CO" sz="1000" dirty="0" smtClean="0">
              <a:latin typeface="Arial" panose="020B0604020202020204" pitchFamily="34" charset="0"/>
              <a:cs typeface="Arial" panose="020B0604020202020204" pitchFamily="34" charset="0"/>
            </a:endParaRPr>
          </a:p>
          <a:p>
            <a:r>
              <a:rPr lang="es-CO" sz="1000" dirty="0" smtClean="0">
                <a:solidFill>
                  <a:srgbClr val="FF0000"/>
                </a:solidFill>
                <a:latin typeface="Arial" panose="020B0604020202020204" pitchFamily="34" charset="0"/>
                <a:cs typeface="Arial" panose="020B0604020202020204" pitchFamily="34" charset="0"/>
              </a:rPr>
              <a:t>SN_L_G01_U02_L02_03_20</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528004" y="4162018"/>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IL_L_G01_U02_L02_03_20_01</a:t>
            </a:r>
            <a:endParaRPr lang="es-CO" sz="1200" dirty="0">
              <a:solidFill>
                <a:srgbClr val="FF0000"/>
              </a:solidFill>
            </a:endParaRPr>
          </a:p>
        </p:txBody>
      </p:sp>
    </p:spTree>
    <p:extLst>
      <p:ext uri="{BB962C8B-B14F-4D97-AF65-F5344CB8AC3E}">
        <p14:creationId xmlns:p14="http://schemas.microsoft.com/office/powerpoint/2010/main" val="179204524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453"/>
          <a:stretch/>
        </p:blipFill>
        <p:spPr>
          <a:xfrm>
            <a:off x="41599" y="619077"/>
            <a:ext cx="7250224" cy="4054524"/>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a:t>
            </a:r>
            <a:r>
              <a:rPr lang="es-CO" sz="1200" dirty="0">
                <a:latin typeface="Arial" panose="020B0604020202020204" pitchFamily="34" charset="0"/>
                <a:cs typeface="Arial" panose="020B0604020202020204" pitchFamily="34" charset="0"/>
              </a:rPr>
              <a:t>6</a:t>
            </a:r>
          </a:p>
        </p:txBody>
      </p:sp>
      <p:sp>
        <p:nvSpPr>
          <p:cNvPr id="11" name="CuadroTexto 10"/>
          <p:cNvSpPr txBox="1"/>
          <p:nvPr/>
        </p:nvSpPr>
        <p:spPr>
          <a:xfrm>
            <a:off x="945203" y="818210"/>
            <a:ext cx="602150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Identificar la combinación consonante-consonante-vocal en un texto</a:t>
            </a:r>
            <a:endParaRPr lang="es-CO" sz="1600"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a:t>
            </a:r>
            <a:r>
              <a:rPr lang="es-CO" sz="1200" dirty="0"/>
              <a:t>8</a:t>
            </a:r>
          </a:p>
        </p:txBody>
      </p:sp>
      <p:sp>
        <p:nvSpPr>
          <p:cNvPr id="23" name="CuadroTexto 22"/>
          <p:cNvSpPr txBox="1"/>
          <p:nvPr/>
        </p:nvSpPr>
        <p:spPr>
          <a:xfrm>
            <a:off x="162092" y="1494135"/>
            <a:ext cx="5228098" cy="307777"/>
          </a:xfrm>
          <a:prstGeom prst="rect">
            <a:avLst/>
          </a:prstGeom>
          <a:noFill/>
        </p:spPr>
        <p:txBody>
          <a:bodyPr wrap="none" rtlCol="0">
            <a:spAutoFit/>
          </a:bodyPr>
          <a:lstStyle/>
          <a:p>
            <a:r>
              <a:rPr lang="es-CO" sz="1400" dirty="0" smtClean="0"/>
              <a:t>Escucha el texto y observa las palabras con combinaciones resaltadas.</a:t>
            </a:r>
            <a:endParaRPr lang="es-CO" sz="1400" dirty="0"/>
          </a:p>
        </p:txBody>
      </p:sp>
      <p:sp>
        <p:nvSpPr>
          <p:cNvPr id="26" name="CuadroTexto 25"/>
          <p:cNvSpPr txBox="1"/>
          <p:nvPr/>
        </p:nvSpPr>
        <p:spPr>
          <a:xfrm>
            <a:off x="7348709" y="1289061"/>
            <a:ext cx="1752958" cy="116955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un texto con su audio correspondiente y una ilustración de fondo o lateral alusiva a la lectura.</a:t>
            </a:r>
            <a:endParaRPr lang="es-CO" sz="1000" dirty="0" smtClean="0">
              <a:solidFill>
                <a:srgbClr val="000000"/>
              </a:solidFill>
              <a:latin typeface="Arial" panose="020B0604020202020204" pitchFamily="34" charset="0"/>
              <a:cs typeface="Arial" panose="020B0604020202020204" pitchFamily="34" charset="0"/>
            </a:endParaRPr>
          </a:p>
        </p:txBody>
      </p:sp>
      <p:pic>
        <p:nvPicPr>
          <p:cNvPr id="12" name="Imagen 11"/>
          <p:cNvPicPr>
            <a:picLocks noChangeAspect="1"/>
          </p:cNvPicPr>
          <p:nvPr/>
        </p:nvPicPr>
        <p:blipFill>
          <a:blip r:embed="rId3">
            <a:duotone>
              <a:schemeClr val="accent3">
                <a:shade val="45000"/>
                <a:satMod val="135000"/>
              </a:schemeClr>
              <a:prstClr val="white"/>
            </a:duotone>
          </a:blip>
          <a:stretch>
            <a:fillRect/>
          </a:stretch>
        </p:blipFill>
        <p:spPr>
          <a:xfrm>
            <a:off x="505153" y="1825387"/>
            <a:ext cx="6290647" cy="2505731"/>
          </a:xfrm>
          <a:prstGeom prst="rect">
            <a:avLst/>
          </a:prstGeom>
        </p:spPr>
      </p:pic>
      <p:sp>
        <p:nvSpPr>
          <p:cNvPr id="13" name="CuadroTexto 12"/>
          <p:cNvSpPr txBox="1"/>
          <p:nvPr/>
        </p:nvSpPr>
        <p:spPr>
          <a:xfrm>
            <a:off x="577313" y="1921113"/>
            <a:ext cx="6337616" cy="1923604"/>
          </a:xfrm>
          <a:prstGeom prst="rect">
            <a:avLst/>
          </a:prstGeom>
          <a:noFill/>
        </p:spPr>
        <p:txBody>
          <a:bodyPr wrap="square" rtlCol="0">
            <a:spAutoFit/>
          </a:bodyPr>
          <a:lstStyle/>
          <a:p>
            <a:pPr marL="90488"/>
            <a:r>
              <a:rPr lang="es-ES" sz="1700" dirty="0">
                <a:latin typeface="Century Gothic"/>
                <a:ea typeface="맑은 고딕"/>
                <a:cs typeface="Arial"/>
              </a:rPr>
              <a:t>Y cada vez que la recibía, en aque</a:t>
            </a:r>
            <a:r>
              <a:rPr lang="es-ES" sz="1700" b="1" dirty="0">
                <a:latin typeface="Century Gothic"/>
                <a:ea typeface="맑은 고딕"/>
                <a:cs typeface="Arial"/>
              </a:rPr>
              <a:t>lla</a:t>
            </a:r>
            <a:r>
              <a:rPr lang="es-ES" sz="1700" dirty="0">
                <a:latin typeface="Century Gothic"/>
                <a:ea typeface="맑은 고딕"/>
                <a:cs typeface="Arial"/>
              </a:rPr>
              <a:t>s maravi</a:t>
            </a:r>
            <a:r>
              <a:rPr lang="es-ES" sz="1700" b="1" dirty="0">
                <a:latin typeface="Century Gothic"/>
                <a:ea typeface="맑은 고딕"/>
                <a:cs typeface="Arial"/>
              </a:rPr>
              <a:t>llo</a:t>
            </a:r>
            <a:r>
              <a:rPr lang="es-ES" sz="1700" dirty="0">
                <a:latin typeface="Century Gothic"/>
                <a:ea typeface="맑은 고딕"/>
                <a:cs typeface="Arial"/>
              </a:rPr>
              <a:t>sas mañanas de cum</a:t>
            </a:r>
            <a:r>
              <a:rPr lang="es-ES" sz="1700" b="1" dirty="0">
                <a:latin typeface="Century Gothic"/>
                <a:ea typeface="맑은 고딕"/>
                <a:cs typeface="Arial"/>
              </a:rPr>
              <a:t>ple</a:t>
            </a:r>
            <a:r>
              <a:rPr lang="es-ES" sz="1700" dirty="0">
                <a:latin typeface="Century Gothic"/>
                <a:ea typeface="맑은 고딕"/>
                <a:cs typeface="Arial"/>
              </a:rPr>
              <a:t>años, la </a:t>
            </a:r>
            <a:r>
              <a:rPr lang="es-ES" sz="1700" dirty="0" smtClean="0">
                <a:latin typeface="Century Gothic"/>
                <a:ea typeface="맑은 고딕"/>
                <a:cs typeface="Arial"/>
              </a:rPr>
              <a:t>colocaba cuidadosamente </a:t>
            </a:r>
            <a:r>
              <a:rPr lang="es-ES" sz="1700" dirty="0">
                <a:latin typeface="Century Gothic"/>
                <a:ea typeface="맑은 고딕"/>
                <a:cs typeface="Arial"/>
              </a:rPr>
              <a:t>den</a:t>
            </a:r>
            <a:r>
              <a:rPr lang="es-ES" sz="1700" b="1" dirty="0">
                <a:latin typeface="Century Gothic"/>
                <a:ea typeface="맑은 고딕"/>
                <a:cs typeface="Arial"/>
              </a:rPr>
              <a:t>tro</a:t>
            </a:r>
            <a:r>
              <a:rPr lang="es-ES" sz="1700" dirty="0">
                <a:latin typeface="Century Gothic"/>
                <a:ea typeface="맑은 고딕"/>
                <a:cs typeface="Arial"/>
              </a:rPr>
              <a:t> de una pequeña caja de madera y la atesoraba como si fuese una ba</a:t>
            </a:r>
            <a:r>
              <a:rPr lang="es-ES" sz="1700" b="1" dirty="0">
                <a:latin typeface="Century Gothic"/>
                <a:ea typeface="맑은 고딕"/>
                <a:cs typeface="Arial"/>
              </a:rPr>
              <a:t>rra</a:t>
            </a:r>
            <a:r>
              <a:rPr lang="es-ES" sz="1700" dirty="0">
                <a:latin typeface="Century Gothic"/>
                <a:ea typeface="맑은 고딕"/>
                <a:cs typeface="Arial"/>
              </a:rPr>
              <a:t> de oro puro; y durante los días siguientes sólo se permitía mirarla, pero nunca tocarla… </a:t>
            </a:r>
            <a:endParaRPr lang="es-CO" sz="1700" dirty="0">
              <a:ea typeface="맑은 고딕"/>
              <a:cs typeface="Times New Roman"/>
            </a:endParaRPr>
          </a:p>
          <a:p>
            <a:pPr marL="269875" algn="r"/>
            <a:r>
              <a:rPr lang="es-ES" sz="1700" dirty="0" smtClean="0">
                <a:latin typeface="Century Gothic"/>
                <a:ea typeface="맑은 고딕"/>
                <a:cs typeface="Arial"/>
              </a:rPr>
              <a:t>Dahl. Roald. (2004). </a:t>
            </a:r>
            <a:r>
              <a:rPr lang="es-ES" sz="1700" i="1" dirty="0" smtClean="0">
                <a:latin typeface="Century Gothic"/>
                <a:ea typeface="맑은 고딕"/>
                <a:cs typeface="Arial"/>
              </a:rPr>
              <a:t>Charlie y la fábrica de chocolate</a:t>
            </a:r>
            <a:r>
              <a:rPr lang="es-ES" sz="1700" dirty="0" smtClean="0">
                <a:latin typeface="Century Gothic"/>
                <a:ea typeface="맑은 고딕"/>
                <a:cs typeface="Arial"/>
              </a:rPr>
              <a:t>. Madrid: Alfaguara.</a:t>
            </a:r>
            <a:endParaRPr lang="es-CO" sz="1700" dirty="0">
              <a:ea typeface="맑은 고딕"/>
              <a:cs typeface="Times New Roman"/>
            </a:endParaRPr>
          </a:p>
        </p:txBody>
      </p:sp>
      <p:sp>
        <p:nvSpPr>
          <p:cNvPr id="24" name="Botón de acción: Sonido 23">
            <a:hlinkClick r:id="" action="ppaction://noaction" highlightClick="1">
              <a:snd r:embed="rId4" name="applause.wav"/>
            </a:hlinkClick>
          </p:cNvPr>
          <p:cNvSpPr/>
          <p:nvPr/>
        </p:nvSpPr>
        <p:spPr>
          <a:xfrm>
            <a:off x="428026" y="1959398"/>
            <a:ext cx="287147" cy="328622"/>
          </a:xfrm>
          <a:prstGeom prst="actionButtonSound">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7" name="CuadroTexto 26"/>
          <p:cNvSpPr txBox="1"/>
          <p:nvPr/>
        </p:nvSpPr>
        <p:spPr>
          <a:xfrm>
            <a:off x="68435" y="5436228"/>
            <a:ext cx="8906683"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N</a:t>
            </a:r>
            <a:r>
              <a:rPr lang="es-CO" sz="1000" dirty="0" smtClean="0">
                <a:latin typeface="Arial" panose="020B0604020202020204" pitchFamily="34" charset="0"/>
                <a:cs typeface="Arial" panose="020B0604020202020204" pitchFamily="34" charset="0"/>
              </a:rPr>
              <a:t>arrador:</a:t>
            </a:r>
          </a:p>
          <a:p>
            <a:r>
              <a:rPr lang="es-CO" sz="1000" dirty="0">
                <a:latin typeface="Arial" panose="020B0604020202020204" pitchFamily="34" charset="0"/>
                <a:cs typeface="Arial" panose="020B0604020202020204" pitchFamily="34" charset="0"/>
              </a:rPr>
              <a:t>Y cada vez que la recibía, en aquellas maravillosas mañanas de cumpleaños, la colocaba cuidadosamente dentro de una pequeña caja de madera y la atesoraba como si fuese una barra de oro puro; y durante los días siguientes sólo se permitía mirarla, pero nunca tocarla… </a:t>
            </a:r>
          </a:p>
          <a:p>
            <a:r>
              <a:rPr lang="es-CO" sz="1000" dirty="0" smtClean="0">
                <a:latin typeface="Arial" panose="020B0604020202020204" pitchFamily="34" charset="0"/>
                <a:cs typeface="Arial" panose="020B0604020202020204" pitchFamily="34" charset="0"/>
              </a:rPr>
              <a:t>Roald Dahl</a:t>
            </a:r>
            <a:endParaRPr lang="es-CO"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076248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643"/>
          <a:stretch/>
        </p:blipFill>
        <p:spPr>
          <a:xfrm>
            <a:off x="41599" y="619076"/>
            <a:ext cx="7250224" cy="4046057"/>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72755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Escribir la combinación consonante-consonante-vocal en un texto</a:t>
            </a:r>
            <a:endParaRPr lang="es-CO" sz="1600"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a:t>
            </a:r>
            <a:r>
              <a:rPr lang="es-CO" sz="1200" dirty="0"/>
              <a:t>8</a:t>
            </a:r>
          </a:p>
        </p:txBody>
      </p:sp>
      <p:sp>
        <p:nvSpPr>
          <p:cNvPr id="23" name="CuadroTexto 22"/>
          <p:cNvSpPr txBox="1"/>
          <p:nvPr/>
        </p:nvSpPr>
        <p:spPr>
          <a:xfrm>
            <a:off x="162092" y="1494135"/>
            <a:ext cx="2391438" cy="307777"/>
          </a:xfrm>
          <a:prstGeom prst="rect">
            <a:avLst/>
          </a:prstGeom>
          <a:noFill/>
        </p:spPr>
        <p:txBody>
          <a:bodyPr wrap="none" rtlCol="0">
            <a:spAutoFit/>
          </a:bodyPr>
          <a:lstStyle/>
          <a:p>
            <a:r>
              <a:rPr lang="es-CO" sz="1400" dirty="0" smtClean="0"/>
              <a:t>Escucha el texto y complétalo.</a:t>
            </a:r>
            <a:endParaRPr lang="es-CO" sz="1400" dirty="0"/>
          </a:p>
        </p:txBody>
      </p:sp>
      <p:sp>
        <p:nvSpPr>
          <p:cNvPr id="26" name="CuadroTexto 25"/>
          <p:cNvSpPr txBox="1"/>
          <p:nvPr/>
        </p:nvSpPr>
        <p:spPr>
          <a:xfrm>
            <a:off x="7348709" y="1289061"/>
            <a:ext cx="1752958" cy="19389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Aparece un texto con su audio </a:t>
            </a:r>
            <a:r>
              <a:rPr lang="es-CO" sz="1000" dirty="0" smtClean="0">
                <a:latin typeface="Arial" panose="020B0604020202020204" pitchFamily="34" charset="0"/>
                <a:cs typeface="Arial" panose="020B0604020202020204" pitchFamily="34" charset="0"/>
              </a:rPr>
              <a:t>correspondiente. Los espacios en blanco se completan al avanzar.</a:t>
            </a:r>
          </a:p>
          <a:p>
            <a:endParaRPr lang="es-CO" sz="1000" dirty="0">
              <a:solidFill>
                <a:srgbClr val="FF0000"/>
              </a:solidFill>
            </a:endParaRPr>
          </a:p>
          <a:p>
            <a:r>
              <a:rPr lang="es-CO" sz="1000" dirty="0" smtClean="0">
                <a:solidFill>
                  <a:srgbClr val="FF0000"/>
                </a:solidFill>
              </a:rPr>
              <a:t>IL_L_G01_U02_L02_03_20_02 Ilustración de la visita de Charlie a la fabrica de chocolates.</a:t>
            </a:r>
            <a:endParaRPr lang="es-CO" sz="1000" dirty="0">
              <a:solidFill>
                <a:srgbClr val="FF0000"/>
              </a:solidFill>
              <a:latin typeface="Arial" panose="020B0604020202020204" pitchFamily="34" charset="0"/>
              <a:cs typeface="Arial" panose="020B0604020202020204" pitchFamily="34" charset="0"/>
            </a:endParaRPr>
          </a:p>
        </p:txBody>
      </p:sp>
      <p:sp>
        <p:nvSpPr>
          <p:cNvPr id="24" name="Botón de acción: Sonido 23">
            <a:hlinkClick r:id="" action="ppaction://noaction" highlightClick="1">
              <a:snd r:embed="rId3" name="applause.wav"/>
            </a:hlinkClick>
          </p:cNvPr>
          <p:cNvSpPr/>
          <p:nvPr/>
        </p:nvSpPr>
        <p:spPr>
          <a:xfrm>
            <a:off x="428026" y="1959398"/>
            <a:ext cx="287147" cy="328622"/>
          </a:xfrm>
          <a:prstGeom prst="actionButtonSound">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7" name="CuadroTexto 26"/>
          <p:cNvSpPr txBox="1"/>
          <p:nvPr/>
        </p:nvSpPr>
        <p:spPr>
          <a:xfrm>
            <a:off x="68435" y="5436228"/>
            <a:ext cx="8906683"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N</a:t>
            </a:r>
            <a:r>
              <a:rPr lang="es-CO" sz="1000" dirty="0" smtClean="0">
                <a:latin typeface="Arial" panose="020B0604020202020204" pitchFamily="34" charset="0"/>
                <a:cs typeface="Arial" panose="020B0604020202020204" pitchFamily="34" charset="0"/>
              </a:rPr>
              <a:t>arrador:</a:t>
            </a:r>
          </a:p>
          <a:p>
            <a:r>
              <a:rPr lang="es-CO" sz="1000" dirty="0">
                <a:latin typeface="Arial" panose="020B0604020202020204" pitchFamily="34" charset="0"/>
                <a:cs typeface="Arial" panose="020B0604020202020204" pitchFamily="34" charset="0"/>
              </a:rPr>
              <a:t>—¡Qué hombre es este señor Willy Wonka! —gritó el abuelo Joe—. ¿Sabías, por ejemplo, que él ha inventado más de doscientas nuevas clases de chocolatinas, cada una de ellas con un relleno diferente, cada una mucho más dulce, suave y deliciosa que cualquiera de las que puedan producir las demás fábricas de chocolate? </a:t>
            </a:r>
          </a:p>
        </p:txBody>
      </p:sp>
      <p:pic>
        <p:nvPicPr>
          <p:cNvPr id="14" name="Imagen 13"/>
          <p:cNvPicPr>
            <a:picLocks noChangeAspect="1"/>
          </p:cNvPicPr>
          <p:nvPr/>
        </p:nvPicPr>
        <p:blipFill>
          <a:blip r:embed="rId4">
            <a:grayscl/>
          </a:blip>
          <a:stretch>
            <a:fillRect/>
          </a:stretch>
        </p:blipFill>
        <p:spPr>
          <a:xfrm>
            <a:off x="652819" y="1866389"/>
            <a:ext cx="6210794" cy="2443712"/>
          </a:xfrm>
          <a:prstGeom prst="rect">
            <a:avLst/>
          </a:prstGeom>
        </p:spPr>
      </p:pic>
      <p:sp>
        <p:nvSpPr>
          <p:cNvPr id="13" name="CuadroTexto 12"/>
          <p:cNvSpPr txBox="1"/>
          <p:nvPr/>
        </p:nvSpPr>
        <p:spPr>
          <a:xfrm>
            <a:off x="577313" y="1921113"/>
            <a:ext cx="6337616" cy="2031325"/>
          </a:xfrm>
          <a:prstGeom prst="rect">
            <a:avLst/>
          </a:prstGeom>
          <a:noFill/>
        </p:spPr>
        <p:txBody>
          <a:bodyPr wrap="square" rtlCol="0">
            <a:spAutoFit/>
          </a:bodyPr>
          <a:lstStyle/>
          <a:p>
            <a:r>
              <a:rPr lang="es-ES" dirty="0">
                <a:latin typeface="Century Gothic"/>
                <a:ea typeface="맑은 고딕"/>
                <a:cs typeface="Arial"/>
              </a:rPr>
              <a:t>—¡Qué hombre es este señor </a:t>
            </a:r>
            <a:r>
              <a:rPr lang="es-ES" dirty="0" smtClean="0">
                <a:latin typeface="Century Gothic"/>
                <a:ea typeface="맑은 고딕"/>
                <a:cs typeface="Arial"/>
              </a:rPr>
              <a:t>________ </a:t>
            </a:r>
            <a:r>
              <a:rPr lang="es-ES" dirty="0">
                <a:latin typeface="Century Gothic"/>
                <a:ea typeface="맑은 고딕"/>
                <a:cs typeface="Arial"/>
              </a:rPr>
              <a:t>Wonka! </a:t>
            </a:r>
            <a:r>
              <a:rPr lang="es-ES" dirty="0" smtClean="0">
                <a:latin typeface="Century Gothic"/>
                <a:ea typeface="맑은 고딕"/>
                <a:cs typeface="Arial"/>
              </a:rPr>
              <a:t>—________ </a:t>
            </a:r>
            <a:r>
              <a:rPr lang="es-ES" dirty="0">
                <a:latin typeface="Century Gothic"/>
                <a:ea typeface="맑은 고딕"/>
                <a:cs typeface="Arial"/>
              </a:rPr>
              <a:t>el abuelo Joe—. ¿Sabías, por ejemplo, que él ha inventado más de doscientas nuevas clases </a:t>
            </a:r>
            <a:r>
              <a:rPr lang="es-ES" dirty="0" smtClean="0">
                <a:latin typeface="Century Gothic"/>
                <a:ea typeface="맑은 고딕"/>
                <a:cs typeface="Arial"/>
              </a:rPr>
              <a:t>de _______________, </a:t>
            </a:r>
            <a:r>
              <a:rPr lang="es-ES" dirty="0">
                <a:latin typeface="Century Gothic"/>
                <a:ea typeface="맑은 고딕"/>
                <a:cs typeface="Arial"/>
              </a:rPr>
              <a:t>cada una de </a:t>
            </a:r>
            <a:r>
              <a:rPr lang="es-ES" dirty="0" smtClean="0">
                <a:latin typeface="Century Gothic"/>
                <a:ea typeface="맑은 고딕"/>
                <a:cs typeface="Arial"/>
              </a:rPr>
              <a:t>_______ </a:t>
            </a:r>
            <a:r>
              <a:rPr lang="es-ES" dirty="0">
                <a:latin typeface="Century Gothic"/>
                <a:ea typeface="맑은 고딕"/>
                <a:cs typeface="Arial"/>
              </a:rPr>
              <a:t>con un </a:t>
            </a:r>
            <a:r>
              <a:rPr lang="es-ES" dirty="0" smtClean="0">
                <a:latin typeface="Century Gothic"/>
                <a:ea typeface="맑은 고딕"/>
                <a:cs typeface="Arial"/>
              </a:rPr>
              <a:t>_________ </a:t>
            </a:r>
            <a:r>
              <a:rPr lang="es-ES" dirty="0">
                <a:latin typeface="Century Gothic"/>
                <a:ea typeface="맑은 고딕"/>
                <a:cs typeface="Arial"/>
              </a:rPr>
              <a:t>diferente, cada una </a:t>
            </a:r>
            <a:r>
              <a:rPr lang="es-ES" dirty="0" smtClean="0">
                <a:latin typeface="Century Gothic"/>
                <a:ea typeface="맑은 고딕"/>
                <a:cs typeface="Arial"/>
              </a:rPr>
              <a:t>______ </a:t>
            </a:r>
            <a:r>
              <a:rPr lang="es-ES" dirty="0">
                <a:latin typeface="Century Gothic"/>
                <a:ea typeface="맑은 고딕"/>
                <a:cs typeface="Arial"/>
              </a:rPr>
              <a:t>más dulce, suave y deliciosa que cualquiera de las que puedan </a:t>
            </a:r>
            <a:r>
              <a:rPr lang="es-ES" dirty="0" smtClean="0">
                <a:latin typeface="Century Gothic"/>
                <a:ea typeface="맑은 고딕"/>
                <a:cs typeface="Arial"/>
              </a:rPr>
              <a:t>__________ las </a:t>
            </a:r>
            <a:r>
              <a:rPr lang="es-ES" dirty="0">
                <a:latin typeface="Century Gothic"/>
                <a:ea typeface="맑은 고딕"/>
                <a:cs typeface="Arial"/>
              </a:rPr>
              <a:t>demás </a:t>
            </a:r>
            <a:r>
              <a:rPr lang="es-ES" dirty="0" smtClean="0">
                <a:latin typeface="Century Gothic"/>
                <a:ea typeface="맑은 고딕"/>
                <a:cs typeface="Arial"/>
              </a:rPr>
              <a:t>__________ </a:t>
            </a:r>
            <a:r>
              <a:rPr lang="es-ES" dirty="0">
                <a:latin typeface="Century Gothic"/>
                <a:ea typeface="맑은 고딕"/>
                <a:cs typeface="Arial"/>
              </a:rPr>
              <a:t>de </a:t>
            </a:r>
            <a:r>
              <a:rPr lang="es-ES" dirty="0" smtClean="0">
                <a:latin typeface="Century Gothic"/>
                <a:ea typeface="맑은 고딕"/>
                <a:cs typeface="Arial"/>
              </a:rPr>
              <a:t>________?</a:t>
            </a:r>
            <a:endParaRPr lang="es-CO" dirty="0">
              <a:ea typeface="맑은 고딕"/>
              <a:cs typeface="Times New Roman"/>
            </a:endParaRPr>
          </a:p>
        </p:txBody>
      </p:sp>
      <p:sp>
        <p:nvSpPr>
          <p:cNvPr id="22" name="CuadroTexto 21"/>
          <p:cNvSpPr txBox="1"/>
          <p:nvPr/>
        </p:nvSpPr>
        <p:spPr>
          <a:xfrm>
            <a:off x="528004" y="4162018"/>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IL_L_G01_U02_L02_03_20_02</a:t>
            </a:r>
            <a:endParaRPr lang="es-CO" sz="1200" dirty="0">
              <a:solidFill>
                <a:srgbClr val="FF0000"/>
              </a:solidFill>
            </a:endParaRPr>
          </a:p>
        </p:txBody>
      </p:sp>
    </p:spTree>
    <p:extLst>
      <p:ext uri="{BB962C8B-B14F-4D97-AF65-F5344CB8AC3E}">
        <p14:creationId xmlns:p14="http://schemas.microsoft.com/office/powerpoint/2010/main" val="219309159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643"/>
          <a:stretch/>
        </p:blipFill>
        <p:spPr>
          <a:xfrm>
            <a:off x="41599" y="619076"/>
            <a:ext cx="7250224" cy="4046057"/>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4</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72755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Escribir la combinación consonante-consonante-vocal en un texto</a:t>
            </a:r>
            <a:endParaRPr lang="es-CO" sz="1600"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a:t>
            </a:r>
            <a:r>
              <a:rPr lang="es-CO" sz="1200" dirty="0"/>
              <a:t>8</a:t>
            </a:r>
          </a:p>
        </p:txBody>
      </p:sp>
      <p:sp>
        <p:nvSpPr>
          <p:cNvPr id="23" name="CuadroTexto 22"/>
          <p:cNvSpPr txBox="1"/>
          <p:nvPr/>
        </p:nvSpPr>
        <p:spPr>
          <a:xfrm>
            <a:off x="162092" y="1494135"/>
            <a:ext cx="2391438" cy="307777"/>
          </a:xfrm>
          <a:prstGeom prst="rect">
            <a:avLst/>
          </a:prstGeom>
          <a:noFill/>
        </p:spPr>
        <p:txBody>
          <a:bodyPr wrap="none" rtlCol="0">
            <a:spAutoFit/>
          </a:bodyPr>
          <a:lstStyle/>
          <a:p>
            <a:r>
              <a:rPr lang="es-CO" sz="1400" dirty="0" smtClean="0"/>
              <a:t>Escucha el texto y complétalo.</a:t>
            </a:r>
            <a:endParaRPr lang="es-CO" sz="1400" dirty="0"/>
          </a:p>
        </p:txBody>
      </p:sp>
      <p:sp>
        <p:nvSpPr>
          <p:cNvPr id="26" name="CuadroTexto 25"/>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avanzar, los espacios en blanco se completan.</a:t>
            </a:r>
          </a:p>
        </p:txBody>
      </p:sp>
      <p:sp>
        <p:nvSpPr>
          <p:cNvPr id="24" name="Botón de acción: Sonido 23">
            <a:hlinkClick r:id="" action="ppaction://noaction" highlightClick="1">
              <a:snd r:embed="rId3" name="applause.wav"/>
            </a:hlinkClick>
          </p:cNvPr>
          <p:cNvSpPr/>
          <p:nvPr/>
        </p:nvSpPr>
        <p:spPr>
          <a:xfrm>
            <a:off x="428026" y="1959398"/>
            <a:ext cx="287147" cy="328622"/>
          </a:xfrm>
          <a:prstGeom prst="actionButtonSound">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4" name="Imagen 13"/>
          <p:cNvPicPr>
            <a:picLocks noChangeAspect="1"/>
          </p:cNvPicPr>
          <p:nvPr/>
        </p:nvPicPr>
        <p:blipFill>
          <a:blip r:embed="rId4">
            <a:grayscl/>
          </a:blip>
          <a:stretch>
            <a:fillRect/>
          </a:stretch>
        </p:blipFill>
        <p:spPr>
          <a:xfrm>
            <a:off x="652819" y="1866389"/>
            <a:ext cx="6210794" cy="2443712"/>
          </a:xfrm>
          <a:prstGeom prst="rect">
            <a:avLst/>
          </a:prstGeom>
        </p:spPr>
      </p:pic>
      <p:sp>
        <p:nvSpPr>
          <p:cNvPr id="13" name="CuadroTexto 12"/>
          <p:cNvSpPr txBox="1"/>
          <p:nvPr/>
        </p:nvSpPr>
        <p:spPr>
          <a:xfrm>
            <a:off x="577313" y="1921113"/>
            <a:ext cx="6337616" cy="2031325"/>
          </a:xfrm>
          <a:prstGeom prst="rect">
            <a:avLst/>
          </a:prstGeom>
          <a:noFill/>
        </p:spPr>
        <p:txBody>
          <a:bodyPr wrap="square" rtlCol="0">
            <a:spAutoFit/>
          </a:bodyPr>
          <a:lstStyle/>
          <a:p>
            <a:r>
              <a:rPr lang="es-ES" dirty="0">
                <a:latin typeface="Century Gothic"/>
                <a:ea typeface="맑은 고딕"/>
                <a:cs typeface="Arial"/>
              </a:rPr>
              <a:t>—¡Qué hombre es este señor </a:t>
            </a:r>
            <a:r>
              <a:rPr lang="es-ES" dirty="0" smtClean="0">
                <a:solidFill>
                  <a:srgbClr val="FF0000"/>
                </a:solidFill>
                <a:latin typeface="Century Gothic"/>
                <a:ea typeface="맑은 고딕"/>
                <a:cs typeface="Arial"/>
              </a:rPr>
              <a:t>Willy</a:t>
            </a:r>
            <a:r>
              <a:rPr lang="es-ES" dirty="0" smtClean="0">
                <a:latin typeface="Century Gothic"/>
                <a:ea typeface="맑은 고딕"/>
                <a:cs typeface="Arial"/>
              </a:rPr>
              <a:t> </a:t>
            </a:r>
            <a:r>
              <a:rPr lang="es-ES" dirty="0">
                <a:latin typeface="Century Gothic"/>
                <a:ea typeface="맑은 고딕"/>
                <a:cs typeface="Arial"/>
              </a:rPr>
              <a:t>Wonka! </a:t>
            </a:r>
            <a:r>
              <a:rPr lang="es-ES" dirty="0" smtClean="0">
                <a:latin typeface="Century Gothic"/>
                <a:ea typeface="맑은 고딕"/>
                <a:cs typeface="Arial"/>
              </a:rPr>
              <a:t>—</a:t>
            </a:r>
            <a:r>
              <a:rPr lang="es-ES" dirty="0" smtClean="0">
                <a:solidFill>
                  <a:srgbClr val="FF0000"/>
                </a:solidFill>
                <a:latin typeface="Century Gothic"/>
                <a:ea typeface="맑은 고딕"/>
                <a:cs typeface="Arial"/>
              </a:rPr>
              <a:t>gritó</a:t>
            </a:r>
            <a:r>
              <a:rPr lang="es-ES" dirty="0" smtClean="0">
                <a:latin typeface="Century Gothic"/>
                <a:ea typeface="맑은 고딕"/>
                <a:cs typeface="Arial"/>
              </a:rPr>
              <a:t> </a:t>
            </a:r>
            <a:r>
              <a:rPr lang="es-ES" dirty="0">
                <a:latin typeface="Century Gothic"/>
                <a:ea typeface="맑은 고딕"/>
                <a:cs typeface="Arial"/>
              </a:rPr>
              <a:t>el abuelo Joe—. ¿Sabías, por ejemplo, que él ha inventado más de doscientas nuevas clases </a:t>
            </a:r>
            <a:r>
              <a:rPr lang="es-ES" dirty="0" smtClean="0">
                <a:latin typeface="Century Gothic"/>
                <a:ea typeface="맑은 고딕"/>
                <a:cs typeface="Arial"/>
              </a:rPr>
              <a:t>de  </a:t>
            </a:r>
            <a:r>
              <a:rPr lang="es-ES" dirty="0" smtClean="0">
                <a:solidFill>
                  <a:srgbClr val="FF0000"/>
                </a:solidFill>
                <a:latin typeface="Century Gothic"/>
                <a:ea typeface="맑은 고딕"/>
                <a:cs typeface="Arial"/>
              </a:rPr>
              <a:t>chocolatinas</a:t>
            </a:r>
            <a:r>
              <a:rPr lang="es-ES" dirty="0" smtClean="0">
                <a:latin typeface="Century Gothic"/>
                <a:ea typeface="맑은 고딕"/>
                <a:cs typeface="Arial"/>
              </a:rPr>
              <a:t>, </a:t>
            </a:r>
            <a:r>
              <a:rPr lang="es-ES" dirty="0">
                <a:latin typeface="Century Gothic"/>
                <a:ea typeface="맑은 고딕"/>
                <a:cs typeface="Arial"/>
              </a:rPr>
              <a:t>cada una de </a:t>
            </a:r>
            <a:r>
              <a:rPr lang="es-ES" dirty="0" smtClean="0">
                <a:solidFill>
                  <a:srgbClr val="FF0000"/>
                </a:solidFill>
                <a:latin typeface="Century Gothic"/>
                <a:ea typeface="맑은 고딕"/>
                <a:cs typeface="Arial"/>
              </a:rPr>
              <a:t>ellas </a:t>
            </a:r>
            <a:r>
              <a:rPr lang="es-ES" dirty="0" smtClean="0">
                <a:latin typeface="Century Gothic"/>
                <a:ea typeface="맑은 고딕"/>
                <a:cs typeface="Arial"/>
              </a:rPr>
              <a:t>con </a:t>
            </a:r>
            <a:r>
              <a:rPr lang="es-ES" dirty="0">
                <a:latin typeface="Century Gothic"/>
                <a:ea typeface="맑은 고딕"/>
                <a:cs typeface="Arial"/>
              </a:rPr>
              <a:t>un </a:t>
            </a:r>
            <a:r>
              <a:rPr lang="es-ES" dirty="0" smtClean="0">
                <a:solidFill>
                  <a:srgbClr val="FF0000"/>
                </a:solidFill>
                <a:latin typeface="Century Gothic"/>
                <a:ea typeface="맑은 고딕"/>
                <a:cs typeface="Arial"/>
              </a:rPr>
              <a:t>relleno</a:t>
            </a:r>
            <a:r>
              <a:rPr lang="es-ES" dirty="0" smtClean="0">
                <a:latin typeface="Century Gothic"/>
                <a:ea typeface="맑은 고딕"/>
                <a:cs typeface="Arial"/>
              </a:rPr>
              <a:t> </a:t>
            </a:r>
            <a:r>
              <a:rPr lang="es-ES" dirty="0">
                <a:latin typeface="Century Gothic"/>
                <a:ea typeface="맑은 고딕"/>
                <a:cs typeface="Arial"/>
              </a:rPr>
              <a:t>diferente, cada una </a:t>
            </a:r>
            <a:r>
              <a:rPr lang="es-ES" dirty="0" smtClean="0">
                <a:solidFill>
                  <a:srgbClr val="FF0000"/>
                </a:solidFill>
                <a:latin typeface="Century Gothic"/>
                <a:ea typeface="맑은 고딕"/>
                <a:cs typeface="Arial"/>
              </a:rPr>
              <a:t>mucho</a:t>
            </a:r>
            <a:r>
              <a:rPr lang="es-ES" dirty="0" smtClean="0">
                <a:latin typeface="Century Gothic"/>
                <a:ea typeface="맑은 고딕"/>
                <a:cs typeface="Arial"/>
              </a:rPr>
              <a:t> </a:t>
            </a:r>
            <a:r>
              <a:rPr lang="es-ES" dirty="0">
                <a:latin typeface="Century Gothic"/>
                <a:ea typeface="맑은 고딕"/>
                <a:cs typeface="Arial"/>
              </a:rPr>
              <a:t>más dulce, suave y deliciosa que cualquiera de las que puedan </a:t>
            </a:r>
            <a:r>
              <a:rPr lang="es-ES" dirty="0" smtClean="0">
                <a:solidFill>
                  <a:srgbClr val="FF0000"/>
                </a:solidFill>
                <a:latin typeface="Century Gothic"/>
                <a:ea typeface="맑은 고딕"/>
                <a:cs typeface="Arial"/>
              </a:rPr>
              <a:t>producir</a:t>
            </a:r>
            <a:r>
              <a:rPr lang="es-ES" dirty="0" smtClean="0">
                <a:latin typeface="Century Gothic"/>
                <a:ea typeface="맑은 고딕"/>
                <a:cs typeface="Arial"/>
              </a:rPr>
              <a:t> las </a:t>
            </a:r>
            <a:r>
              <a:rPr lang="es-ES" dirty="0">
                <a:latin typeface="Century Gothic"/>
                <a:ea typeface="맑은 고딕"/>
                <a:cs typeface="Arial"/>
              </a:rPr>
              <a:t>demás </a:t>
            </a:r>
            <a:r>
              <a:rPr lang="es-ES" dirty="0" smtClean="0">
                <a:solidFill>
                  <a:srgbClr val="FF0000"/>
                </a:solidFill>
                <a:latin typeface="Century Gothic"/>
                <a:ea typeface="맑은 고딕"/>
                <a:cs typeface="Arial"/>
              </a:rPr>
              <a:t>fábricas</a:t>
            </a:r>
            <a:r>
              <a:rPr lang="es-ES" dirty="0" smtClean="0">
                <a:latin typeface="Century Gothic"/>
                <a:ea typeface="맑은 고딕"/>
                <a:cs typeface="Arial"/>
              </a:rPr>
              <a:t> </a:t>
            </a:r>
            <a:r>
              <a:rPr lang="es-ES" dirty="0">
                <a:latin typeface="Century Gothic"/>
                <a:ea typeface="맑은 고딕"/>
                <a:cs typeface="Arial"/>
              </a:rPr>
              <a:t>de </a:t>
            </a:r>
            <a:r>
              <a:rPr lang="es-ES" dirty="0" smtClean="0">
                <a:solidFill>
                  <a:srgbClr val="FF0000"/>
                </a:solidFill>
                <a:latin typeface="Century Gothic"/>
                <a:ea typeface="맑은 고딕"/>
                <a:cs typeface="Arial"/>
              </a:rPr>
              <a:t>chocolate</a:t>
            </a:r>
            <a:r>
              <a:rPr lang="es-ES" dirty="0" smtClean="0">
                <a:latin typeface="Century Gothic"/>
                <a:ea typeface="맑은 고딕"/>
                <a:cs typeface="Arial"/>
              </a:rPr>
              <a:t>?</a:t>
            </a:r>
            <a:endParaRPr lang="es-CO" dirty="0">
              <a:ea typeface="맑은 고딕"/>
              <a:cs typeface="Times New Roman"/>
            </a:endParaRPr>
          </a:p>
        </p:txBody>
      </p:sp>
    </p:spTree>
    <p:extLst>
      <p:ext uri="{BB962C8B-B14F-4D97-AF65-F5344CB8AC3E}">
        <p14:creationId xmlns:p14="http://schemas.microsoft.com/office/powerpoint/2010/main" val="14410192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7"/>
          <p:cNvPicPr>
            <a:picLocks noChangeAspect="1"/>
          </p:cNvPicPr>
          <p:nvPr/>
        </p:nvPicPr>
        <p:blipFill rotWithShape="1">
          <a:blip r:embed="rId2"/>
          <a:srcRect b="9811"/>
          <a:stretch/>
        </p:blipFill>
        <p:spPr>
          <a:xfrm>
            <a:off x="39603" y="609598"/>
            <a:ext cx="7248525" cy="404707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38733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El sonido y la grafía de las vocales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54" name="CuadroTexto 53"/>
          <p:cNvSpPr txBox="1"/>
          <p:nvPr/>
        </p:nvSpPr>
        <p:spPr>
          <a:xfrm>
            <a:off x="162092" y="1494135"/>
            <a:ext cx="4540025" cy="307777"/>
          </a:xfrm>
          <a:prstGeom prst="rect">
            <a:avLst/>
          </a:prstGeom>
          <a:noFill/>
        </p:spPr>
        <p:txBody>
          <a:bodyPr wrap="none" rtlCol="0">
            <a:spAutoFit/>
          </a:bodyPr>
          <a:lstStyle/>
          <a:p>
            <a:r>
              <a:rPr lang="es-CO" sz="1400" dirty="0" smtClean="0"/>
              <a:t>Selecciona una de las vocales y descubre sus características.</a:t>
            </a:r>
            <a:endParaRPr lang="es-CO" sz="1400" dirty="0"/>
          </a:p>
        </p:txBody>
      </p:sp>
      <p:sp>
        <p:nvSpPr>
          <p:cNvPr id="47" name="CuadroTexto 46"/>
          <p:cNvSpPr txBox="1"/>
          <p:nvPr/>
        </p:nvSpPr>
        <p:spPr>
          <a:xfrm>
            <a:off x="7348709" y="1289061"/>
            <a:ext cx="1752958" cy="169277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un campesino con un gran tablero (rústico). En el tablero deben verse cinco recuadros con las vocales.</a:t>
            </a:r>
          </a:p>
          <a:p>
            <a:endParaRPr lang="es-CO" sz="1000" dirty="0" smtClean="0">
              <a:latin typeface="Arial" panose="020B0604020202020204" pitchFamily="34" charset="0"/>
              <a:cs typeface="Arial" panose="020B0604020202020204" pitchFamily="34" charset="0"/>
            </a:endParaRPr>
          </a:p>
          <a:p>
            <a:r>
              <a:rPr lang="es-CO" sz="1000" dirty="0" smtClean="0">
                <a:solidFill>
                  <a:srgbClr val="FF0000"/>
                </a:solidFill>
              </a:rPr>
              <a:t>IL_L_G01_U02_L02_03_01_01 Campesino con tablero.</a:t>
            </a:r>
            <a:endParaRPr lang="es-CO" sz="1000" dirty="0">
              <a:latin typeface="Arial" panose="020B0604020202020204" pitchFamily="34" charset="0"/>
              <a:cs typeface="Arial" panose="020B0604020202020204" pitchFamily="34" charset="0"/>
            </a:endParaRPr>
          </a:p>
        </p:txBody>
      </p:sp>
      <p:pic>
        <p:nvPicPr>
          <p:cNvPr id="14" name="Imagen 13"/>
          <p:cNvPicPr>
            <a:picLocks noChangeAspect="1"/>
          </p:cNvPicPr>
          <p:nvPr/>
        </p:nvPicPr>
        <p:blipFill rotWithShape="1">
          <a:blip r:embed="rId3"/>
          <a:srcRect t="1963" r="5470" b="7013"/>
          <a:stretch/>
        </p:blipFill>
        <p:spPr>
          <a:xfrm>
            <a:off x="356868" y="1710267"/>
            <a:ext cx="6086266" cy="2824271"/>
          </a:xfrm>
          <a:prstGeom prst="rect">
            <a:avLst/>
          </a:prstGeom>
        </p:spPr>
      </p:pic>
      <p:pic>
        <p:nvPicPr>
          <p:cNvPr id="15" name="Imagen 14"/>
          <p:cNvPicPr>
            <a:picLocks noChangeAspect="1"/>
          </p:cNvPicPr>
          <p:nvPr/>
        </p:nvPicPr>
        <p:blipFill rotWithShape="1">
          <a:blip r:embed="rId4"/>
          <a:srcRect l="18791" t="11940" r="16617" b="21815"/>
          <a:stretch/>
        </p:blipFill>
        <p:spPr>
          <a:xfrm>
            <a:off x="2126639" y="2018044"/>
            <a:ext cx="1024466" cy="861554"/>
          </a:xfrm>
          <a:prstGeom prst="rect">
            <a:avLst/>
          </a:prstGeom>
        </p:spPr>
      </p:pic>
      <p:pic>
        <p:nvPicPr>
          <p:cNvPr id="53" name="Imagen 52"/>
          <p:cNvPicPr>
            <a:picLocks noChangeAspect="1"/>
          </p:cNvPicPr>
          <p:nvPr/>
        </p:nvPicPr>
        <p:blipFill rotWithShape="1">
          <a:blip r:embed="rId4"/>
          <a:srcRect l="18791" t="11940" r="16617" b="21815"/>
          <a:stretch/>
        </p:blipFill>
        <p:spPr>
          <a:xfrm>
            <a:off x="3400001" y="2123078"/>
            <a:ext cx="1024466" cy="861554"/>
          </a:xfrm>
          <a:prstGeom prst="rect">
            <a:avLst/>
          </a:prstGeom>
        </p:spPr>
      </p:pic>
      <p:pic>
        <p:nvPicPr>
          <p:cNvPr id="55" name="Imagen 54"/>
          <p:cNvPicPr>
            <a:picLocks noChangeAspect="1"/>
          </p:cNvPicPr>
          <p:nvPr/>
        </p:nvPicPr>
        <p:blipFill rotWithShape="1">
          <a:blip r:embed="rId4"/>
          <a:srcRect l="18791" t="11940" r="16617" b="21815"/>
          <a:stretch/>
        </p:blipFill>
        <p:spPr>
          <a:xfrm>
            <a:off x="4758692" y="2272029"/>
            <a:ext cx="1024466" cy="861554"/>
          </a:xfrm>
          <a:prstGeom prst="rect">
            <a:avLst/>
          </a:prstGeom>
        </p:spPr>
      </p:pic>
      <p:pic>
        <p:nvPicPr>
          <p:cNvPr id="56" name="Imagen 55"/>
          <p:cNvPicPr>
            <a:picLocks noChangeAspect="1"/>
          </p:cNvPicPr>
          <p:nvPr/>
        </p:nvPicPr>
        <p:blipFill rotWithShape="1">
          <a:blip r:embed="rId4"/>
          <a:srcRect l="18791" t="11940" r="16617" b="21815"/>
          <a:stretch/>
        </p:blipFill>
        <p:spPr>
          <a:xfrm>
            <a:off x="2638872" y="2984632"/>
            <a:ext cx="1024466" cy="861554"/>
          </a:xfrm>
          <a:prstGeom prst="rect">
            <a:avLst/>
          </a:prstGeom>
        </p:spPr>
      </p:pic>
      <p:pic>
        <p:nvPicPr>
          <p:cNvPr id="57" name="Imagen 56"/>
          <p:cNvPicPr>
            <a:picLocks noChangeAspect="1"/>
          </p:cNvPicPr>
          <p:nvPr/>
        </p:nvPicPr>
        <p:blipFill rotWithShape="1">
          <a:blip r:embed="rId4"/>
          <a:srcRect l="18791" t="11940" r="16617" b="21815"/>
          <a:stretch/>
        </p:blipFill>
        <p:spPr>
          <a:xfrm>
            <a:off x="4079347" y="3112858"/>
            <a:ext cx="1024466" cy="861554"/>
          </a:xfrm>
          <a:prstGeom prst="rect">
            <a:avLst/>
          </a:prstGeom>
        </p:spPr>
      </p:pic>
      <p:sp>
        <p:nvSpPr>
          <p:cNvPr id="16" name="Rectángulo 15"/>
          <p:cNvSpPr/>
          <p:nvPr/>
        </p:nvSpPr>
        <p:spPr>
          <a:xfrm rot="623127">
            <a:off x="2318111" y="1873908"/>
            <a:ext cx="641522" cy="923330"/>
          </a:xfrm>
          <a:prstGeom prst="rect">
            <a:avLst/>
          </a:prstGeom>
          <a:noFill/>
        </p:spPr>
        <p:txBody>
          <a:bodyPr wrap="none" lIns="91440" tIns="45720" rIns="91440" bIns="45720">
            <a:spAutoFit/>
          </a:bodyPr>
          <a:lstStyle/>
          <a:p>
            <a:pPr algn="ctr"/>
            <a:r>
              <a:rPr lang="es-E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58" name="Rectángulo 57"/>
          <p:cNvSpPr/>
          <p:nvPr/>
        </p:nvSpPr>
        <p:spPr>
          <a:xfrm rot="623127">
            <a:off x="3597884" y="2000175"/>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59" name="Rectángulo 58"/>
          <p:cNvSpPr/>
          <p:nvPr/>
        </p:nvSpPr>
        <p:spPr>
          <a:xfrm rot="623127">
            <a:off x="5122900" y="2214167"/>
            <a:ext cx="351379"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0" name="Rectángulo 59"/>
          <p:cNvSpPr/>
          <p:nvPr/>
        </p:nvSpPr>
        <p:spPr>
          <a:xfrm rot="623127">
            <a:off x="2824406" y="2848872"/>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1" name="Rectángulo 60"/>
          <p:cNvSpPr/>
          <p:nvPr/>
        </p:nvSpPr>
        <p:spPr>
          <a:xfrm rot="623127">
            <a:off x="4305133" y="3019112"/>
            <a:ext cx="599844"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2" name="CuadroTexto 61"/>
          <p:cNvSpPr txBox="1"/>
          <p:nvPr/>
        </p:nvSpPr>
        <p:spPr>
          <a:xfrm>
            <a:off x="203346" y="4235116"/>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IL_L_G01_U02_L02_03_01_01</a:t>
            </a:r>
            <a:endParaRPr lang="es-CO" sz="1200" dirty="0">
              <a:solidFill>
                <a:srgbClr val="FF0000"/>
              </a:solidFill>
            </a:endParaRPr>
          </a:p>
        </p:txBody>
      </p:sp>
    </p:spTree>
    <p:extLst>
      <p:ext uri="{BB962C8B-B14F-4D97-AF65-F5344CB8AC3E}">
        <p14:creationId xmlns:p14="http://schemas.microsoft.com/office/powerpoint/2010/main" val="22349849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643"/>
          <a:stretch/>
        </p:blipFill>
        <p:spPr>
          <a:xfrm>
            <a:off x="41599" y="619076"/>
            <a:ext cx="7250224" cy="4046057"/>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5/6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72755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Escribir la combinación consonante-consonante-vocal en un texto</a:t>
            </a:r>
            <a:endParaRPr lang="es-CO" sz="1600"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a:t>
            </a:r>
            <a:r>
              <a:rPr lang="es-CO" sz="1200" dirty="0"/>
              <a:t>8</a:t>
            </a:r>
          </a:p>
        </p:txBody>
      </p:sp>
      <p:sp>
        <p:nvSpPr>
          <p:cNvPr id="23" name="CuadroTexto 22"/>
          <p:cNvSpPr txBox="1"/>
          <p:nvPr/>
        </p:nvSpPr>
        <p:spPr>
          <a:xfrm>
            <a:off x="162092" y="1494135"/>
            <a:ext cx="2391438" cy="307777"/>
          </a:xfrm>
          <a:prstGeom prst="rect">
            <a:avLst/>
          </a:prstGeom>
          <a:noFill/>
        </p:spPr>
        <p:txBody>
          <a:bodyPr wrap="none" rtlCol="0">
            <a:spAutoFit/>
          </a:bodyPr>
          <a:lstStyle/>
          <a:p>
            <a:r>
              <a:rPr lang="es-CO" sz="1400" dirty="0" smtClean="0"/>
              <a:t>Escucha el texto y complétalo.</a:t>
            </a:r>
            <a:endParaRPr lang="es-CO" sz="1400" dirty="0"/>
          </a:p>
        </p:txBody>
      </p:sp>
      <p:sp>
        <p:nvSpPr>
          <p:cNvPr id="26" name="CuadroTexto 25"/>
          <p:cNvSpPr txBox="1"/>
          <p:nvPr/>
        </p:nvSpPr>
        <p:spPr>
          <a:xfrm>
            <a:off x="7348709" y="1289061"/>
            <a:ext cx="1752958" cy="116955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Aparece un texto con su audio </a:t>
            </a:r>
            <a:r>
              <a:rPr lang="es-CO" sz="1000" dirty="0" smtClean="0">
                <a:latin typeface="Arial" panose="020B0604020202020204" pitchFamily="34" charset="0"/>
                <a:cs typeface="Arial" panose="020B0604020202020204" pitchFamily="34" charset="0"/>
              </a:rPr>
              <a:t>correspondiente. Los espacios en blanco se completan al avanzar.</a:t>
            </a:r>
          </a:p>
        </p:txBody>
      </p:sp>
      <p:sp>
        <p:nvSpPr>
          <p:cNvPr id="24" name="Botón de acción: Sonido 23">
            <a:hlinkClick r:id="" action="ppaction://noaction" highlightClick="1">
              <a:snd r:embed="rId3" name="applause.wav"/>
            </a:hlinkClick>
          </p:cNvPr>
          <p:cNvSpPr/>
          <p:nvPr/>
        </p:nvSpPr>
        <p:spPr>
          <a:xfrm>
            <a:off x="428026" y="1959398"/>
            <a:ext cx="287147" cy="328622"/>
          </a:xfrm>
          <a:prstGeom prst="actionButtonSound">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7" name="CuadroTexto 26"/>
          <p:cNvSpPr txBox="1"/>
          <p:nvPr/>
        </p:nvSpPr>
        <p:spPr>
          <a:xfrm>
            <a:off x="68435" y="5436228"/>
            <a:ext cx="8906683"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N</a:t>
            </a:r>
            <a:r>
              <a:rPr lang="es-CO" sz="1000" dirty="0" smtClean="0">
                <a:latin typeface="Arial" panose="020B0604020202020204" pitchFamily="34" charset="0"/>
                <a:cs typeface="Arial" panose="020B0604020202020204" pitchFamily="34" charset="0"/>
              </a:rPr>
              <a:t>arrador:</a:t>
            </a:r>
          </a:p>
          <a:p>
            <a:r>
              <a:rPr lang="es-CO" sz="1000" dirty="0">
                <a:latin typeface="Arial" panose="020B0604020202020204" pitchFamily="34" charset="0"/>
                <a:cs typeface="Arial" panose="020B0604020202020204" pitchFamily="34" charset="0"/>
              </a:rPr>
              <a:t>¿Sabías que también  ha inventado un método para fabricar helado de chocolate de modo que éste se mantenga frío durante horas? ¡Hasta puedes dejarlo al sol toda una mañana en un día caluroso y nunca se derretirá! </a:t>
            </a:r>
            <a:r>
              <a:rPr lang="es-CO" sz="1000" dirty="0" smtClean="0">
                <a:latin typeface="Arial" panose="020B0604020202020204" pitchFamily="34" charset="0"/>
                <a:cs typeface="Arial" panose="020B0604020202020204" pitchFamily="34" charset="0"/>
              </a:rPr>
              <a:t>…</a:t>
            </a:r>
          </a:p>
          <a:p>
            <a:r>
              <a:rPr lang="es-CO" sz="1000" dirty="0" err="1" smtClean="0">
                <a:latin typeface="Arial" panose="020B0604020202020204" pitchFamily="34" charset="0"/>
                <a:cs typeface="Arial" panose="020B0604020202020204" pitchFamily="34" charset="0"/>
              </a:rPr>
              <a:t>Roald</a:t>
            </a:r>
            <a:r>
              <a:rPr lang="es-CO" sz="1000" dirty="0" smtClean="0">
                <a:latin typeface="Arial" panose="020B0604020202020204" pitchFamily="34" charset="0"/>
                <a:cs typeface="Arial" panose="020B0604020202020204" pitchFamily="34" charset="0"/>
              </a:rPr>
              <a:t> </a:t>
            </a:r>
            <a:r>
              <a:rPr lang="es-CO" sz="1000" dirty="0" err="1" smtClean="0">
                <a:latin typeface="Arial" panose="020B0604020202020204" pitchFamily="34" charset="0"/>
                <a:cs typeface="Arial" panose="020B0604020202020204" pitchFamily="34" charset="0"/>
              </a:rPr>
              <a:t>Dahl</a:t>
            </a:r>
            <a:endParaRPr lang="es-CO" sz="1000" dirty="0">
              <a:latin typeface="Arial" panose="020B0604020202020204" pitchFamily="34" charset="0"/>
              <a:cs typeface="Arial" panose="020B0604020202020204" pitchFamily="34" charset="0"/>
            </a:endParaRPr>
          </a:p>
        </p:txBody>
      </p:sp>
      <p:pic>
        <p:nvPicPr>
          <p:cNvPr id="14" name="Imagen 13"/>
          <p:cNvPicPr>
            <a:picLocks noChangeAspect="1"/>
          </p:cNvPicPr>
          <p:nvPr/>
        </p:nvPicPr>
        <p:blipFill>
          <a:blip r:embed="rId4">
            <a:grayscl/>
          </a:blip>
          <a:stretch>
            <a:fillRect/>
          </a:stretch>
        </p:blipFill>
        <p:spPr>
          <a:xfrm>
            <a:off x="652819" y="1866389"/>
            <a:ext cx="6210794" cy="2443712"/>
          </a:xfrm>
          <a:prstGeom prst="rect">
            <a:avLst/>
          </a:prstGeom>
        </p:spPr>
      </p:pic>
      <p:sp>
        <p:nvSpPr>
          <p:cNvPr id="13" name="CuadroTexto 12"/>
          <p:cNvSpPr txBox="1"/>
          <p:nvPr/>
        </p:nvSpPr>
        <p:spPr>
          <a:xfrm>
            <a:off x="577313" y="1921113"/>
            <a:ext cx="6337616" cy="2031325"/>
          </a:xfrm>
          <a:prstGeom prst="rect">
            <a:avLst/>
          </a:prstGeom>
          <a:noFill/>
        </p:spPr>
        <p:txBody>
          <a:bodyPr wrap="square" rtlCol="0">
            <a:spAutoFit/>
          </a:bodyPr>
          <a:lstStyle/>
          <a:p>
            <a:r>
              <a:rPr lang="es-ES" dirty="0">
                <a:latin typeface="Century Gothic"/>
                <a:ea typeface="맑은 고딕"/>
                <a:cs typeface="Arial"/>
              </a:rPr>
              <a:t>¿Sabías que también  ha inventado un método para </a:t>
            </a:r>
            <a:r>
              <a:rPr lang="es-ES" dirty="0" smtClean="0">
                <a:latin typeface="Century Gothic"/>
                <a:ea typeface="맑은 고딕"/>
                <a:cs typeface="Arial"/>
              </a:rPr>
              <a:t>__________ </a:t>
            </a:r>
            <a:r>
              <a:rPr lang="es-ES" dirty="0">
                <a:latin typeface="Century Gothic"/>
                <a:ea typeface="맑은 고딕"/>
                <a:cs typeface="Arial"/>
              </a:rPr>
              <a:t>helado de </a:t>
            </a:r>
            <a:r>
              <a:rPr lang="es-ES" dirty="0" smtClean="0">
                <a:latin typeface="Century Gothic"/>
                <a:ea typeface="맑은 고딕"/>
                <a:cs typeface="Arial"/>
              </a:rPr>
              <a:t>_________ </a:t>
            </a:r>
            <a:r>
              <a:rPr lang="es-ES" dirty="0">
                <a:latin typeface="Century Gothic"/>
                <a:ea typeface="맑은 고딕"/>
                <a:cs typeface="Arial"/>
              </a:rPr>
              <a:t>de modo que éste se mantenga </a:t>
            </a:r>
            <a:r>
              <a:rPr lang="es-ES" dirty="0" smtClean="0">
                <a:latin typeface="Century Gothic"/>
                <a:ea typeface="맑은 고딕"/>
                <a:cs typeface="Arial"/>
              </a:rPr>
              <a:t>______ </a:t>
            </a:r>
            <a:r>
              <a:rPr lang="es-ES" dirty="0">
                <a:latin typeface="Century Gothic"/>
                <a:ea typeface="맑은 고딕"/>
                <a:cs typeface="Arial"/>
              </a:rPr>
              <a:t>durante horas? ¡Hasta puedes dejarlo al sol toda una mañana en un día caluroso y nunca se </a:t>
            </a:r>
            <a:r>
              <a:rPr lang="es-ES" dirty="0" smtClean="0">
                <a:latin typeface="Century Gothic"/>
                <a:ea typeface="맑은 고딕"/>
                <a:cs typeface="Arial"/>
              </a:rPr>
              <a:t>___________! …</a:t>
            </a:r>
          </a:p>
          <a:p>
            <a:pPr algn="r"/>
            <a:r>
              <a:rPr lang="es-ES" dirty="0">
                <a:latin typeface="Century Gothic"/>
                <a:ea typeface="맑은 고딕"/>
                <a:cs typeface="Arial"/>
              </a:rPr>
              <a:t>Dahl. Roald. (2004). </a:t>
            </a:r>
            <a:r>
              <a:rPr lang="es-ES" i="1" dirty="0">
                <a:latin typeface="Century Gothic"/>
                <a:ea typeface="맑은 고딕"/>
                <a:cs typeface="Arial"/>
              </a:rPr>
              <a:t>Charlie y la fábrica de chocolate</a:t>
            </a:r>
            <a:r>
              <a:rPr lang="es-ES" dirty="0">
                <a:latin typeface="Century Gothic"/>
                <a:ea typeface="맑은 고딕"/>
                <a:cs typeface="Arial"/>
              </a:rPr>
              <a:t>. Madrid: Alfaguara</a:t>
            </a:r>
            <a:endParaRPr lang="es-CO" dirty="0">
              <a:ea typeface="맑은 고딕"/>
              <a:cs typeface="Times New Roman"/>
            </a:endParaRPr>
          </a:p>
        </p:txBody>
      </p:sp>
    </p:spTree>
    <p:extLst>
      <p:ext uri="{BB962C8B-B14F-4D97-AF65-F5344CB8AC3E}">
        <p14:creationId xmlns:p14="http://schemas.microsoft.com/office/powerpoint/2010/main" val="364541460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18"/>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L_G01_U02_L02_03_20</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6</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572755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Escribir la combinación consonante-consonante-vocal en un texto</a:t>
            </a:r>
            <a:endParaRPr lang="es-CO" sz="1600" b="1" dirty="0"/>
          </a:p>
        </p:txBody>
      </p:sp>
      <p:sp>
        <p:nvSpPr>
          <p:cNvPr id="21" name="CuadroTexto 20"/>
          <p:cNvSpPr txBox="1"/>
          <p:nvPr/>
        </p:nvSpPr>
        <p:spPr>
          <a:xfrm>
            <a:off x="203346" y="1257655"/>
            <a:ext cx="171475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a:t>
            </a:r>
            <a:r>
              <a:rPr lang="es-CO" sz="1200" dirty="0"/>
              <a:t>8</a:t>
            </a:r>
          </a:p>
        </p:txBody>
      </p:sp>
      <p:sp>
        <p:nvSpPr>
          <p:cNvPr id="23" name="CuadroTexto 22"/>
          <p:cNvSpPr txBox="1"/>
          <p:nvPr/>
        </p:nvSpPr>
        <p:spPr>
          <a:xfrm>
            <a:off x="162092" y="1494135"/>
            <a:ext cx="2391438" cy="307777"/>
          </a:xfrm>
          <a:prstGeom prst="rect">
            <a:avLst/>
          </a:prstGeom>
          <a:noFill/>
        </p:spPr>
        <p:txBody>
          <a:bodyPr wrap="none" rtlCol="0">
            <a:spAutoFit/>
          </a:bodyPr>
          <a:lstStyle/>
          <a:p>
            <a:r>
              <a:rPr lang="es-CO" sz="1400" dirty="0" smtClean="0"/>
              <a:t>Escucha el texto y complétalo.</a:t>
            </a:r>
            <a:endParaRPr lang="es-CO" sz="1400" dirty="0"/>
          </a:p>
        </p:txBody>
      </p:sp>
      <p:sp>
        <p:nvSpPr>
          <p:cNvPr id="26" name="CuadroTexto 25"/>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interactivo con audio.</a:t>
            </a: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Al avanzar, los espacios en blanco se completan.</a:t>
            </a:r>
          </a:p>
        </p:txBody>
      </p:sp>
      <p:sp>
        <p:nvSpPr>
          <p:cNvPr id="24" name="Botón de acción: Sonido 23">
            <a:hlinkClick r:id="" action="ppaction://noaction" highlightClick="1">
              <a:snd r:embed="rId3" name="applause.wav"/>
            </a:hlinkClick>
          </p:cNvPr>
          <p:cNvSpPr/>
          <p:nvPr/>
        </p:nvSpPr>
        <p:spPr>
          <a:xfrm>
            <a:off x="428026" y="1959398"/>
            <a:ext cx="287147" cy="328622"/>
          </a:xfrm>
          <a:prstGeom prst="actionButtonSound">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4" name="Imagen 13"/>
          <p:cNvPicPr>
            <a:picLocks noChangeAspect="1"/>
          </p:cNvPicPr>
          <p:nvPr/>
        </p:nvPicPr>
        <p:blipFill>
          <a:blip r:embed="rId4">
            <a:grayscl/>
          </a:blip>
          <a:stretch>
            <a:fillRect/>
          </a:stretch>
        </p:blipFill>
        <p:spPr>
          <a:xfrm>
            <a:off x="652819" y="1866389"/>
            <a:ext cx="6210794" cy="2443712"/>
          </a:xfrm>
          <a:prstGeom prst="rect">
            <a:avLst/>
          </a:prstGeom>
        </p:spPr>
      </p:pic>
      <p:sp>
        <p:nvSpPr>
          <p:cNvPr id="13" name="CuadroTexto 12"/>
          <p:cNvSpPr txBox="1"/>
          <p:nvPr/>
        </p:nvSpPr>
        <p:spPr>
          <a:xfrm>
            <a:off x="577313" y="1921113"/>
            <a:ext cx="6337616" cy="2031325"/>
          </a:xfrm>
          <a:prstGeom prst="rect">
            <a:avLst/>
          </a:prstGeom>
          <a:noFill/>
        </p:spPr>
        <p:txBody>
          <a:bodyPr wrap="square" rtlCol="0">
            <a:spAutoFit/>
          </a:bodyPr>
          <a:lstStyle/>
          <a:p>
            <a:r>
              <a:rPr lang="es-ES" dirty="0">
                <a:latin typeface="Century Gothic"/>
                <a:ea typeface="맑은 고딕"/>
                <a:cs typeface="Arial"/>
              </a:rPr>
              <a:t>¿Sabías que también  ha inventado un método para </a:t>
            </a:r>
            <a:r>
              <a:rPr lang="es-ES" dirty="0">
                <a:solidFill>
                  <a:srgbClr val="FF0000"/>
                </a:solidFill>
                <a:latin typeface="Century Gothic"/>
                <a:ea typeface="맑은 고딕"/>
                <a:cs typeface="Arial"/>
              </a:rPr>
              <a:t>fabricar</a:t>
            </a:r>
            <a:r>
              <a:rPr lang="es-ES" dirty="0">
                <a:latin typeface="Century Gothic"/>
                <a:ea typeface="맑은 고딕"/>
                <a:cs typeface="Arial"/>
              </a:rPr>
              <a:t> helado de </a:t>
            </a:r>
            <a:r>
              <a:rPr lang="es-ES" dirty="0">
                <a:solidFill>
                  <a:srgbClr val="FF0000"/>
                </a:solidFill>
                <a:latin typeface="Century Gothic"/>
                <a:ea typeface="맑은 고딕"/>
                <a:cs typeface="Arial"/>
              </a:rPr>
              <a:t>chocolate</a:t>
            </a:r>
            <a:r>
              <a:rPr lang="es-ES" dirty="0">
                <a:latin typeface="Century Gothic"/>
                <a:ea typeface="맑은 고딕"/>
                <a:cs typeface="Arial"/>
              </a:rPr>
              <a:t> de modo que éste se mantenga </a:t>
            </a:r>
            <a:r>
              <a:rPr lang="es-ES" dirty="0">
                <a:solidFill>
                  <a:srgbClr val="FF0000"/>
                </a:solidFill>
                <a:latin typeface="Century Gothic"/>
                <a:ea typeface="맑은 고딕"/>
                <a:cs typeface="Arial"/>
              </a:rPr>
              <a:t>frío </a:t>
            </a:r>
            <a:r>
              <a:rPr lang="es-ES" dirty="0">
                <a:latin typeface="Century Gothic"/>
                <a:ea typeface="맑은 고딕"/>
                <a:cs typeface="Arial"/>
              </a:rPr>
              <a:t>durante horas? ¡Hasta puedes dejarlo al sol toda una mañana en un día caluroso y nunca se </a:t>
            </a:r>
            <a:r>
              <a:rPr lang="es-ES" dirty="0">
                <a:solidFill>
                  <a:srgbClr val="FF0000"/>
                </a:solidFill>
                <a:latin typeface="Century Gothic"/>
                <a:ea typeface="맑은 고딕"/>
                <a:cs typeface="Arial"/>
              </a:rPr>
              <a:t>derretirá</a:t>
            </a:r>
            <a:r>
              <a:rPr lang="es-ES" dirty="0">
                <a:latin typeface="Century Gothic"/>
                <a:ea typeface="맑은 고딕"/>
                <a:cs typeface="Arial"/>
              </a:rPr>
              <a:t>! </a:t>
            </a:r>
            <a:r>
              <a:rPr lang="es-ES" dirty="0" smtClean="0">
                <a:latin typeface="Century Gothic"/>
                <a:ea typeface="맑은 고딕"/>
                <a:cs typeface="Arial"/>
              </a:rPr>
              <a:t>…</a:t>
            </a:r>
          </a:p>
          <a:p>
            <a:pPr algn="r"/>
            <a:r>
              <a:rPr lang="es-ES" dirty="0">
                <a:solidFill>
                  <a:prstClr val="black"/>
                </a:solidFill>
                <a:latin typeface="Century Gothic"/>
                <a:ea typeface="맑은 고딕"/>
                <a:cs typeface="Arial"/>
              </a:rPr>
              <a:t>Dahl. Roald. (2004). </a:t>
            </a:r>
            <a:r>
              <a:rPr lang="es-ES" i="1" dirty="0">
                <a:solidFill>
                  <a:prstClr val="black"/>
                </a:solidFill>
                <a:latin typeface="Century Gothic"/>
                <a:ea typeface="맑은 고딕"/>
                <a:cs typeface="Arial"/>
              </a:rPr>
              <a:t>Charlie y la fábrica de chocolate</a:t>
            </a:r>
            <a:r>
              <a:rPr lang="es-ES" dirty="0">
                <a:solidFill>
                  <a:prstClr val="black"/>
                </a:solidFill>
                <a:latin typeface="Century Gothic"/>
                <a:ea typeface="맑은 고딕"/>
                <a:cs typeface="Arial"/>
              </a:rPr>
              <a:t>. Madrid: Alfaguara</a:t>
            </a:r>
            <a:endParaRPr lang="es-CO" dirty="0">
              <a:ea typeface="맑은 고딕"/>
              <a:cs typeface="Times New Roman"/>
            </a:endParaRPr>
          </a:p>
        </p:txBody>
      </p:sp>
    </p:spTree>
    <p:extLst>
      <p:ext uri="{BB962C8B-B14F-4D97-AF65-F5344CB8AC3E}">
        <p14:creationId xmlns:p14="http://schemas.microsoft.com/office/powerpoint/2010/main" val="7730795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a:t>
            </a:r>
            <a:r>
              <a:rPr lang="es-CO" sz="1200" dirty="0">
                <a:latin typeface="Arial" panose="020B0604020202020204" pitchFamily="34" charset="0"/>
                <a:cs typeface="Arial" panose="020B0604020202020204" pitchFamily="34" charset="0"/>
              </a:rPr>
              <a:t>3</a:t>
            </a:r>
          </a:p>
        </p:txBody>
      </p:sp>
      <p:sp>
        <p:nvSpPr>
          <p:cNvPr id="11" name="CuadroTexto 10"/>
          <p:cNvSpPr txBox="1"/>
          <p:nvPr/>
        </p:nvSpPr>
        <p:spPr>
          <a:xfrm>
            <a:off x="945203" y="818210"/>
            <a:ext cx="5879334"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Escribir palabras con la combinación consonante-consonante-vocal</a:t>
            </a:r>
            <a:endParaRPr lang="es-CO" sz="1600" b="1" dirty="0"/>
          </a:p>
        </p:txBody>
      </p:sp>
      <p:sp>
        <p:nvSpPr>
          <p:cNvPr id="21" name="CuadroTexto 20"/>
          <p:cNvSpPr txBox="1"/>
          <p:nvPr/>
        </p:nvSpPr>
        <p:spPr>
          <a:xfrm>
            <a:off x="203346" y="1257655"/>
            <a:ext cx="194219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Socialización </a:t>
            </a:r>
            <a:r>
              <a:rPr lang="es-CO" sz="1200" dirty="0" smtClean="0">
                <a:sym typeface="Wingdings 3" panose="05040102010807070707" pitchFamily="18" charset="2"/>
              </a:rPr>
              <a:t></a:t>
            </a:r>
            <a:r>
              <a:rPr lang="es-CO" sz="1200" dirty="0" smtClean="0"/>
              <a:t> Actividad 09</a:t>
            </a:r>
            <a:endParaRPr lang="es-CO" sz="1200" dirty="0"/>
          </a:p>
        </p:txBody>
      </p:sp>
      <p:sp>
        <p:nvSpPr>
          <p:cNvPr id="23" name="CuadroTexto 22"/>
          <p:cNvSpPr txBox="1"/>
          <p:nvPr/>
        </p:nvSpPr>
        <p:spPr>
          <a:xfrm>
            <a:off x="162092" y="1494135"/>
            <a:ext cx="3864584" cy="307777"/>
          </a:xfrm>
          <a:prstGeom prst="rect">
            <a:avLst/>
          </a:prstGeom>
          <a:noFill/>
        </p:spPr>
        <p:txBody>
          <a:bodyPr wrap="none" rtlCol="0">
            <a:spAutoFit/>
          </a:bodyPr>
          <a:lstStyle/>
          <a:p>
            <a:r>
              <a:rPr lang="es-CO" sz="1400" dirty="0" smtClean="0"/>
              <a:t>Escribe palabras con las siguientes combinaciones.</a:t>
            </a:r>
            <a:endParaRPr lang="es-CO" sz="1400" dirty="0"/>
          </a:p>
        </p:txBody>
      </p:sp>
      <p:sp>
        <p:nvSpPr>
          <p:cNvPr id="26" name="CuadroTexto 25"/>
          <p:cNvSpPr txBox="1"/>
          <p:nvPr/>
        </p:nvSpPr>
        <p:spPr>
          <a:xfrm>
            <a:off x="7348709" y="1289061"/>
            <a:ext cx="1752958" cy="132343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Una tabla para completar escribiendo palabras.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Permitir la escritura y no requiere modo de comprobación.</a:t>
            </a:r>
            <a:endParaRPr lang="es-CO" sz="1000" dirty="0">
              <a:latin typeface="Arial" panose="020B0604020202020204" pitchFamily="34" charset="0"/>
              <a:cs typeface="Arial" panose="020B0604020202020204" pitchFamily="34" charset="0"/>
            </a:endParaRPr>
          </a:p>
        </p:txBody>
      </p:sp>
      <p:graphicFrame>
        <p:nvGraphicFramePr>
          <p:cNvPr id="12" name="Tabla 11"/>
          <p:cNvGraphicFramePr>
            <a:graphicFrameLocks noGrp="1"/>
          </p:cNvGraphicFramePr>
          <p:nvPr>
            <p:extLst>
              <p:ext uri="{D42A27DB-BD31-4B8C-83A1-F6EECF244321}">
                <p14:modId xmlns:p14="http://schemas.microsoft.com/office/powerpoint/2010/main" val="4143737914"/>
              </p:ext>
            </p:extLst>
          </p:nvPr>
        </p:nvGraphicFramePr>
        <p:xfrm>
          <a:off x="588202" y="1842757"/>
          <a:ext cx="6177069" cy="2375006"/>
        </p:xfrm>
        <a:graphic>
          <a:graphicData uri="http://schemas.openxmlformats.org/drawingml/2006/table">
            <a:tbl>
              <a:tblPr firstRow="1" bandRow="1">
                <a:tableStyleId>{5C22544A-7EE6-4342-B048-85BDC9FD1C3A}</a:tableStyleId>
              </a:tblPr>
              <a:tblGrid>
                <a:gridCol w="2059023"/>
                <a:gridCol w="2059023"/>
                <a:gridCol w="2059023"/>
              </a:tblGrid>
              <a:tr h="141691">
                <a:tc>
                  <a:txBody>
                    <a:bodyPr/>
                    <a:lstStyle/>
                    <a:p>
                      <a:pPr algn="ctr"/>
                      <a:r>
                        <a:rPr lang="es-ES" sz="2000" dirty="0" smtClean="0"/>
                        <a:t>ch</a:t>
                      </a:r>
                      <a:endParaRPr lang="es-ES" sz="2000" dirty="0"/>
                    </a:p>
                  </a:txBody>
                  <a:tcPr anchor="ctr"/>
                </a:tc>
                <a:tc>
                  <a:txBody>
                    <a:bodyPr/>
                    <a:lstStyle/>
                    <a:p>
                      <a:pPr algn="ctr"/>
                      <a:r>
                        <a:rPr lang="es-ES" sz="2000" dirty="0" smtClean="0"/>
                        <a:t>pr</a:t>
                      </a:r>
                      <a:endParaRPr lang="es-ES" sz="2000" dirty="0"/>
                    </a:p>
                  </a:txBody>
                  <a:tcPr anchor="ctr"/>
                </a:tc>
                <a:tc>
                  <a:txBody>
                    <a:bodyPr/>
                    <a:lstStyle/>
                    <a:p>
                      <a:pPr algn="ctr"/>
                      <a:r>
                        <a:rPr lang="es-ES" sz="2000" dirty="0" smtClean="0"/>
                        <a:t>tr</a:t>
                      </a:r>
                      <a:endParaRPr lang="es-ES" sz="2000" dirty="0"/>
                    </a:p>
                  </a:txBody>
                  <a:tcPr anchor="ctr"/>
                </a:tc>
              </a:tr>
              <a:tr h="1978766">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endParaRPr lang="es-ES" dirty="0"/>
                    </a:p>
                  </a:txBody>
                  <a:tcPr/>
                </a:tc>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txBody>
                  <a:tcPr/>
                </a:tc>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txBody>
                  <a:tcPr/>
                </a:tc>
              </a:tr>
            </a:tbl>
          </a:graphicData>
        </a:graphic>
      </p:graphicFrame>
    </p:spTree>
    <p:extLst>
      <p:ext uri="{BB962C8B-B14F-4D97-AF65-F5344CB8AC3E}">
        <p14:creationId xmlns:p14="http://schemas.microsoft.com/office/powerpoint/2010/main" val="365101742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41599" y="619076"/>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a:t>
            </a:r>
            <a:r>
              <a:rPr lang="es-CO" sz="1200" dirty="0">
                <a:latin typeface="Arial" panose="020B0604020202020204" pitchFamily="34" charset="0"/>
                <a:cs typeface="Arial" panose="020B0604020202020204" pitchFamily="34" charset="0"/>
              </a:rPr>
              <a:t>3</a:t>
            </a:r>
          </a:p>
        </p:txBody>
      </p:sp>
      <p:sp>
        <p:nvSpPr>
          <p:cNvPr id="11" name="CuadroTexto 10"/>
          <p:cNvSpPr txBox="1"/>
          <p:nvPr/>
        </p:nvSpPr>
        <p:spPr>
          <a:xfrm>
            <a:off x="945203" y="818210"/>
            <a:ext cx="5879334"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Escribir palabras con la combinación consonante-consonante-vocal</a:t>
            </a:r>
            <a:endParaRPr lang="es-CO" sz="1600" b="1" dirty="0"/>
          </a:p>
        </p:txBody>
      </p:sp>
      <p:sp>
        <p:nvSpPr>
          <p:cNvPr id="21" name="CuadroTexto 20"/>
          <p:cNvSpPr txBox="1"/>
          <p:nvPr/>
        </p:nvSpPr>
        <p:spPr>
          <a:xfrm>
            <a:off x="203346" y="1257655"/>
            <a:ext cx="194219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t>Socialización </a:t>
            </a:r>
            <a:r>
              <a:rPr lang="es-CO" sz="1200" dirty="0">
                <a:sym typeface="Wingdings 3" panose="05040102010807070707" pitchFamily="18" charset="2"/>
              </a:rPr>
              <a:t></a:t>
            </a:r>
            <a:r>
              <a:rPr lang="es-CO" sz="1200" dirty="0"/>
              <a:t> Actividad 09</a:t>
            </a:r>
          </a:p>
        </p:txBody>
      </p:sp>
      <p:sp>
        <p:nvSpPr>
          <p:cNvPr id="26" name="CuadroTexto 25"/>
          <p:cNvSpPr txBox="1"/>
          <p:nvPr/>
        </p:nvSpPr>
        <p:spPr>
          <a:xfrm>
            <a:off x="7348709" y="1289061"/>
            <a:ext cx="1752958" cy="132343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Una tabla para completar escribiendo palabras.</a:t>
            </a: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Permitir la escritura y no requiere modo de comprobación.</a:t>
            </a:r>
          </a:p>
        </p:txBody>
      </p:sp>
      <p:graphicFrame>
        <p:nvGraphicFramePr>
          <p:cNvPr id="12" name="Tabla 11"/>
          <p:cNvGraphicFramePr>
            <a:graphicFrameLocks noGrp="1"/>
          </p:cNvGraphicFramePr>
          <p:nvPr>
            <p:extLst>
              <p:ext uri="{D42A27DB-BD31-4B8C-83A1-F6EECF244321}">
                <p14:modId xmlns:p14="http://schemas.microsoft.com/office/powerpoint/2010/main" val="244282060"/>
              </p:ext>
            </p:extLst>
          </p:nvPr>
        </p:nvGraphicFramePr>
        <p:xfrm>
          <a:off x="612245" y="1885473"/>
          <a:ext cx="6177069" cy="2372410"/>
        </p:xfrm>
        <a:graphic>
          <a:graphicData uri="http://schemas.openxmlformats.org/drawingml/2006/table">
            <a:tbl>
              <a:tblPr firstRow="1" bandRow="1">
                <a:tableStyleId>{5C22544A-7EE6-4342-B048-85BDC9FD1C3A}</a:tableStyleId>
              </a:tblPr>
              <a:tblGrid>
                <a:gridCol w="2059023"/>
                <a:gridCol w="2059023"/>
                <a:gridCol w="2059023"/>
              </a:tblGrid>
              <a:tr h="465837">
                <a:tc>
                  <a:txBody>
                    <a:bodyPr/>
                    <a:lstStyle/>
                    <a:p>
                      <a:pPr algn="ctr"/>
                      <a:r>
                        <a:rPr lang="es-ES" sz="2000" dirty="0" smtClean="0"/>
                        <a:t>pl</a:t>
                      </a:r>
                      <a:endParaRPr lang="es-ES" sz="2000" dirty="0"/>
                    </a:p>
                  </a:txBody>
                  <a:tcPr anchor="ctr"/>
                </a:tc>
                <a:tc>
                  <a:txBody>
                    <a:bodyPr/>
                    <a:lstStyle/>
                    <a:p>
                      <a:pPr algn="ctr"/>
                      <a:r>
                        <a:rPr lang="es-ES" sz="2000" dirty="0" smtClean="0"/>
                        <a:t>gr</a:t>
                      </a:r>
                      <a:endParaRPr lang="es-ES" sz="2000" dirty="0"/>
                    </a:p>
                  </a:txBody>
                  <a:tcPr anchor="ctr"/>
                </a:tc>
                <a:tc>
                  <a:txBody>
                    <a:bodyPr/>
                    <a:lstStyle/>
                    <a:p>
                      <a:pPr algn="ctr"/>
                      <a:r>
                        <a:rPr lang="es-ES" sz="2000" dirty="0" smtClean="0"/>
                        <a:t>rr</a:t>
                      </a:r>
                      <a:endParaRPr lang="es-ES" sz="2000" dirty="0"/>
                    </a:p>
                  </a:txBody>
                  <a:tcPr anchor="ctr"/>
                </a:tc>
              </a:tr>
              <a:tr h="1906573">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endParaRPr lang="es-ES" dirty="0"/>
                    </a:p>
                  </a:txBody>
                  <a:tcPr/>
                </a:tc>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txBody>
                  <a:tcPr/>
                </a:tc>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txBody>
                  <a:tcPr/>
                </a:tc>
              </a:tr>
            </a:tbl>
          </a:graphicData>
        </a:graphic>
      </p:graphicFrame>
      <p:sp>
        <p:nvSpPr>
          <p:cNvPr id="17" name="CuadroTexto 16"/>
          <p:cNvSpPr txBox="1"/>
          <p:nvPr/>
        </p:nvSpPr>
        <p:spPr>
          <a:xfrm>
            <a:off x="162092" y="1494135"/>
            <a:ext cx="3864584" cy="307777"/>
          </a:xfrm>
          <a:prstGeom prst="rect">
            <a:avLst/>
          </a:prstGeom>
          <a:noFill/>
        </p:spPr>
        <p:txBody>
          <a:bodyPr wrap="none" rtlCol="0">
            <a:spAutoFit/>
          </a:bodyPr>
          <a:lstStyle/>
          <a:p>
            <a:r>
              <a:rPr lang="es-CO" sz="1400" dirty="0" smtClean="0"/>
              <a:t>Escribe palabras con las siguientes combinaciones.</a:t>
            </a:r>
            <a:endParaRPr lang="es-CO" sz="1400" dirty="0"/>
          </a:p>
        </p:txBody>
      </p:sp>
    </p:spTree>
    <p:extLst>
      <p:ext uri="{BB962C8B-B14F-4D97-AF65-F5344CB8AC3E}">
        <p14:creationId xmlns:p14="http://schemas.microsoft.com/office/powerpoint/2010/main" val="305508831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n 17"/>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L_G01_U02_L02_03_21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3</a:t>
            </a:r>
            <a:r>
              <a:rPr lang="es-CO" sz="1200" dirty="0" smtClean="0">
                <a:latin typeface="Arial" panose="020B0604020202020204" pitchFamily="34" charset="0"/>
                <a:cs typeface="Arial" panose="020B0604020202020204" pitchFamily="34" charset="0"/>
              </a:rPr>
              <a:t>/</a:t>
            </a:r>
            <a:r>
              <a:rPr lang="es-CO" sz="1200" dirty="0">
                <a:latin typeface="Arial" panose="020B0604020202020204" pitchFamily="34" charset="0"/>
                <a:cs typeface="Arial" panose="020B0604020202020204" pitchFamily="34" charset="0"/>
              </a:rPr>
              <a:t>3</a:t>
            </a:r>
          </a:p>
        </p:txBody>
      </p:sp>
      <p:sp>
        <p:nvSpPr>
          <p:cNvPr id="11" name="CuadroTexto 10"/>
          <p:cNvSpPr txBox="1"/>
          <p:nvPr/>
        </p:nvSpPr>
        <p:spPr>
          <a:xfrm>
            <a:off x="945203" y="818210"/>
            <a:ext cx="5879334"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Escribir palabras con la combinación consonante-consonante-vocal</a:t>
            </a:r>
            <a:endParaRPr lang="es-CO" sz="1600" b="1" dirty="0"/>
          </a:p>
        </p:txBody>
      </p:sp>
      <p:sp>
        <p:nvSpPr>
          <p:cNvPr id="21" name="CuadroTexto 20"/>
          <p:cNvSpPr txBox="1"/>
          <p:nvPr/>
        </p:nvSpPr>
        <p:spPr>
          <a:xfrm>
            <a:off x="203346" y="1257655"/>
            <a:ext cx="194219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t>Socialización </a:t>
            </a:r>
            <a:r>
              <a:rPr lang="es-CO" sz="1200" dirty="0">
                <a:sym typeface="Wingdings 3" panose="05040102010807070707" pitchFamily="18" charset="2"/>
              </a:rPr>
              <a:t></a:t>
            </a:r>
            <a:r>
              <a:rPr lang="es-CO" sz="1200" dirty="0"/>
              <a:t> Actividad 09</a:t>
            </a:r>
          </a:p>
        </p:txBody>
      </p:sp>
      <p:sp>
        <p:nvSpPr>
          <p:cNvPr id="26" name="CuadroTexto 25"/>
          <p:cNvSpPr txBox="1"/>
          <p:nvPr/>
        </p:nvSpPr>
        <p:spPr>
          <a:xfrm>
            <a:off x="7348709" y="1289061"/>
            <a:ext cx="1752958" cy="132343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Una tabla para completar escribiendo palabras.</a:t>
            </a:r>
          </a:p>
          <a:p>
            <a:endParaRPr lang="es-CO" sz="1000" dirty="0">
              <a:latin typeface="Arial" panose="020B0604020202020204" pitchFamily="34" charset="0"/>
              <a:cs typeface="Arial" panose="020B0604020202020204" pitchFamily="34" charset="0"/>
            </a:endParaRPr>
          </a:p>
          <a:p>
            <a:r>
              <a:rPr lang="es-CO" sz="1000" dirty="0">
                <a:latin typeface="Arial" panose="020B0604020202020204" pitchFamily="34" charset="0"/>
                <a:cs typeface="Arial" panose="020B0604020202020204" pitchFamily="34" charset="0"/>
              </a:rPr>
              <a:t>Permitir la escritura y no requiere modo de comprobación</a:t>
            </a:r>
            <a:r>
              <a:rPr lang="es-CO" sz="1000" dirty="0" smtClean="0">
                <a:latin typeface="Arial" panose="020B0604020202020204" pitchFamily="34" charset="0"/>
                <a:cs typeface="Arial" panose="020B0604020202020204" pitchFamily="34" charset="0"/>
              </a:rPr>
              <a:t>.</a:t>
            </a:r>
            <a:endParaRPr lang="es-CO" sz="1000" dirty="0">
              <a:latin typeface="Arial" panose="020B0604020202020204" pitchFamily="34" charset="0"/>
              <a:cs typeface="Arial" panose="020B0604020202020204" pitchFamily="34" charset="0"/>
            </a:endParaRPr>
          </a:p>
        </p:txBody>
      </p:sp>
      <p:graphicFrame>
        <p:nvGraphicFramePr>
          <p:cNvPr id="12" name="Tabla 11"/>
          <p:cNvGraphicFramePr>
            <a:graphicFrameLocks noGrp="1"/>
          </p:cNvGraphicFramePr>
          <p:nvPr>
            <p:extLst>
              <p:ext uri="{D42A27DB-BD31-4B8C-83A1-F6EECF244321}">
                <p14:modId xmlns:p14="http://schemas.microsoft.com/office/powerpoint/2010/main" val="2026099408"/>
              </p:ext>
            </p:extLst>
          </p:nvPr>
        </p:nvGraphicFramePr>
        <p:xfrm>
          <a:off x="612245" y="1885473"/>
          <a:ext cx="4118046" cy="2372410"/>
        </p:xfrm>
        <a:graphic>
          <a:graphicData uri="http://schemas.openxmlformats.org/drawingml/2006/table">
            <a:tbl>
              <a:tblPr firstRow="1" bandRow="1">
                <a:tableStyleId>{5C22544A-7EE6-4342-B048-85BDC9FD1C3A}</a:tableStyleId>
              </a:tblPr>
              <a:tblGrid>
                <a:gridCol w="2059023"/>
                <a:gridCol w="2059023"/>
              </a:tblGrid>
              <a:tr h="465837">
                <a:tc>
                  <a:txBody>
                    <a:bodyPr/>
                    <a:lstStyle/>
                    <a:p>
                      <a:pPr algn="ctr"/>
                      <a:r>
                        <a:rPr lang="es-ES" sz="2000" dirty="0" smtClean="0"/>
                        <a:t>ll</a:t>
                      </a:r>
                      <a:endParaRPr lang="es-ES" sz="2000" dirty="0"/>
                    </a:p>
                  </a:txBody>
                  <a:tcPr anchor="ctr"/>
                </a:tc>
                <a:tc>
                  <a:txBody>
                    <a:bodyPr/>
                    <a:lstStyle/>
                    <a:p>
                      <a:pPr algn="ctr"/>
                      <a:r>
                        <a:rPr lang="es-ES" sz="2000" dirty="0" smtClean="0"/>
                        <a:t>br</a:t>
                      </a:r>
                      <a:endParaRPr lang="es-ES" sz="2000" dirty="0"/>
                    </a:p>
                  </a:txBody>
                  <a:tcPr anchor="ctr"/>
                </a:tc>
              </a:tr>
              <a:tr h="1906573">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endParaRPr lang="es-ES" dirty="0"/>
                    </a:p>
                  </a:txBody>
                  <a:tcPr/>
                </a:tc>
                <a:tc>
                  <a:txBody>
                    <a:bodyPr/>
                    <a:lstStyle/>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p>
                      <a:endParaRPr lang="es-ES" dirty="0" smtClean="0"/>
                    </a:p>
                    <a:p>
                      <a:r>
                        <a:rPr lang="es-ES" dirty="0" smtClean="0"/>
                        <a:t>_____________________</a:t>
                      </a:r>
                    </a:p>
                  </a:txBody>
                  <a:tcPr/>
                </a:tc>
              </a:tr>
            </a:tbl>
          </a:graphicData>
        </a:graphic>
      </p:graphicFrame>
      <p:sp>
        <p:nvSpPr>
          <p:cNvPr id="17" name="CuadroTexto 16"/>
          <p:cNvSpPr txBox="1"/>
          <p:nvPr/>
        </p:nvSpPr>
        <p:spPr>
          <a:xfrm>
            <a:off x="162092" y="1494135"/>
            <a:ext cx="3864584" cy="307777"/>
          </a:xfrm>
          <a:prstGeom prst="rect">
            <a:avLst/>
          </a:prstGeom>
          <a:noFill/>
        </p:spPr>
        <p:txBody>
          <a:bodyPr wrap="none" rtlCol="0">
            <a:spAutoFit/>
          </a:bodyPr>
          <a:lstStyle/>
          <a:p>
            <a:r>
              <a:rPr lang="es-CO" sz="1400" dirty="0" smtClean="0"/>
              <a:t>Escribe palabras con las siguientes combinaciones.</a:t>
            </a:r>
            <a:endParaRPr lang="es-CO" sz="1400" dirty="0"/>
          </a:p>
        </p:txBody>
      </p:sp>
    </p:spTree>
    <p:extLst>
      <p:ext uri="{BB962C8B-B14F-4D97-AF65-F5344CB8AC3E}">
        <p14:creationId xmlns:p14="http://schemas.microsoft.com/office/powerpoint/2010/main" val="305508831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4"/>
          <p:cNvPicPr>
            <a:picLocks noChangeAspect="1"/>
          </p:cNvPicPr>
          <p:nvPr/>
        </p:nvPicPr>
        <p:blipFill rotWithShape="1">
          <a:blip r:embed="rId2"/>
          <a:srcRect b="9243"/>
          <a:stretch/>
        </p:blipFill>
        <p:spPr>
          <a:xfrm>
            <a:off x="39694" y="608525"/>
            <a:ext cx="7228571" cy="4073542"/>
          </a:xfrm>
          <a:prstGeom prst="rect">
            <a:avLst/>
          </a:prstGeom>
        </p:spPr>
      </p:pic>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5745" b="88511" l="7014" r="47059">
                        <a14:foregroundMark x1="26018" y1="16809" x2="26018" y2="16809"/>
                        <a14:foregroundMark x1="29638" y1="30426" x2="29638" y2="30426"/>
                        <a14:foregroundMark x1="30769" y1="7872" x2="36425" y2="85532"/>
                        <a14:foregroundMark x1="21493" y1="12766" x2="21493" y2="12766"/>
                        <a14:foregroundMark x1="23529" y1="7234" x2="23529" y2="24468"/>
                        <a14:foregroundMark x1="37104" y1="8298" x2="37783" y2="12128"/>
                        <a14:foregroundMark x1="39140" y1="8936" x2="43891" y2="27872"/>
                      </a14:backgroundRemoval>
                    </a14:imgEffect>
                  </a14:imgLayer>
                </a14:imgProps>
              </a:ext>
            </a:extLst>
          </a:blip>
          <a:srcRect l="8800" t="6384" r="53172" b="11640"/>
          <a:stretch/>
        </p:blipFill>
        <p:spPr>
          <a:xfrm>
            <a:off x="1033864" y="1962045"/>
            <a:ext cx="1033549" cy="2369108"/>
          </a:xfrm>
          <a:prstGeom prst="rect">
            <a:avLst/>
          </a:prstGeom>
        </p:spPr>
      </p:pic>
      <p:pic>
        <p:nvPicPr>
          <p:cNvPr id="16" name="Imagen 15"/>
          <p:cNvPicPr>
            <a:picLocks noChangeAspect="1"/>
          </p:cNvPicPr>
          <p:nvPr/>
        </p:nvPicPr>
        <p:blipFill rotWithShape="1">
          <a:blip r:embed="rId5">
            <a:extLst>
              <a:ext uri="{BEBA8EAE-BF5A-486C-A8C5-ECC9F3942E4B}">
                <a14:imgProps xmlns:a14="http://schemas.microsoft.com/office/drawing/2010/main">
                  <a14:imgLayer r:embed="rId6">
                    <a14:imgEffect>
                      <a14:backgroundRemoval t="48158" b="93158" l="27778" r="47778"/>
                    </a14:imgEffect>
                  </a14:imgLayer>
                </a14:imgProps>
              </a:ext>
            </a:extLst>
          </a:blip>
          <a:srcRect l="29142" t="48402" r="54229" b="7870"/>
          <a:stretch/>
        </p:blipFill>
        <p:spPr>
          <a:xfrm>
            <a:off x="2027026" y="2679031"/>
            <a:ext cx="577986" cy="1538145"/>
          </a:xfrm>
          <a:prstGeom prst="rect">
            <a:avLst/>
          </a:prstGeom>
        </p:spPr>
      </p:pic>
      <p:pic>
        <p:nvPicPr>
          <p:cNvPr id="18" name="Imagen 17"/>
          <p:cNvPicPr>
            <a:picLocks noChangeAspect="1"/>
          </p:cNvPicPr>
          <p:nvPr/>
        </p:nvPicPr>
        <p:blipFill rotWithShape="1">
          <a:blip r:embed="rId7">
            <a:extLst>
              <a:ext uri="{BEBA8EAE-BF5A-486C-A8C5-ECC9F3942E4B}">
                <a14:imgProps xmlns:a14="http://schemas.microsoft.com/office/drawing/2010/main">
                  <a14:imgLayer r:embed="rId8">
                    <a14:imgEffect>
                      <a14:backgroundRemoval t="11277" b="84255" l="62877" r="90951">
                        <a14:foregroundMark x1="79118" y1="18298" x2="79118" y2="18298"/>
                        <a14:foregroundMark x1="70998" y1="12979" x2="86079" y2="26170"/>
                        <a14:foregroundMark x1="69142" y1="24043" x2="77958" y2="15106"/>
                      </a14:backgroundRemoval>
                    </a14:imgEffect>
                  </a14:imgLayer>
                </a14:imgProps>
              </a:ext>
            </a:extLst>
          </a:blip>
          <a:srcRect l="64146" t="12378" r="10404" b="16188"/>
          <a:stretch/>
        </p:blipFill>
        <p:spPr>
          <a:xfrm>
            <a:off x="3020186" y="2281774"/>
            <a:ext cx="634972" cy="1943543"/>
          </a:xfrm>
          <a:prstGeom prst="rect">
            <a:avLst/>
          </a:prstGeom>
        </p:spPr>
      </p:pic>
      <p:pic>
        <p:nvPicPr>
          <p:cNvPr id="17" name="Imagen 16"/>
          <p:cNvPicPr>
            <a:picLocks noChangeAspect="1"/>
          </p:cNvPicPr>
          <p:nvPr/>
        </p:nvPicPr>
        <p:blipFill rotWithShape="1">
          <a:blip r:embed="rId9">
            <a:extLst>
              <a:ext uri="{BEBA8EAE-BF5A-486C-A8C5-ECC9F3942E4B}">
                <a14:imgProps xmlns:a14="http://schemas.microsoft.com/office/drawing/2010/main">
                  <a14:imgLayer r:embed="rId10">
                    <a14:imgEffect>
                      <a14:backgroundRemoval t="17660" b="77447" l="3778" r="93556"/>
                    </a14:imgEffect>
                  </a14:imgLayer>
                </a14:imgProps>
              </a:ext>
            </a:extLst>
          </a:blip>
          <a:srcRect l="5715" t="18567" r="23927" b="22587"/>
          <a:stretch/>
        </p:blipFill>
        <p:spPr>
          <a:xfrm>
            <a:off x="2678278" y="3036693"/>
            <a:ext cx="1229239" cy="1073823"/>
          </a:xfrm>
          <a:prstGeom prst="rect">
            <a:avLst/>
          </a:prstGeom>
        </p:spPr>
      </p:pic>
      <p:pic>
        <p:nvPicPr>
          <p:cNvPr id="15" name="Imagen 14"/>
          <p:cNvPicPr>
            <a:picLocks noChangeAspect="1"/>
          </p:cNvPicPr>
          <p:nvPr/>
        </p:nvPicPr>
        <p:blipFill rotWithShape="1">
          <a:blip r:embed="rId11">
            <a:extLst>
              <a:ext uri="{BEBA8EAE-BF5A-486C-A8C5-ECC9F3942E4B}">
                <a14:imgProps xmlns:a14="http://schemas.microsoft.com/office/drawing/2010/main">
                  <a14:imgLayer r:embed="rId12">
                    <a14:imgEffect>
                      <a14:backgroundRemoval t="29149" b="70213" l="40889" r="96667"/>
                    </a14:imgEffect>
                  </a14:imgLayer>
                </a14:imgProps>
              </a:ext>
            </a:extLst>
          </a:blip>
          <a:srcRect l="37303" t="28564" r="2341" b="29089"/>
          <a:stretch/>
        </p:blipFill>
        <p:spPr>
          <a:xfrm>
            <a:off x="1815367" y="3158812"/>
            <a:ext cx="1510907" cy="110721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L_G01_U02_L02_04_01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40377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Reconocer vocales y consonantes en una palabra.</a:t>
            </a:r>
            <a:endParaRPr lang="es-CO" sz="1600" b="1" dirty="0"/>
          </a:p>
        </p:txBody>
      </p:sp>
      <p:sp>
        <p:nvSpPr>
          <p:cNvPr id="21" name="CuadroTexto 20"/>
          <p:cNvSpPr txBox="1"/>
          <p:nvPr/>
        </p:nvSpPr>
        <p:spPr>
          <a:xfrm>
            <a:off x="203346" y="1257655"/>
            <a:ext cx="165088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Resumen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4216168" cy="307777"/>
          </a:xfrm>
          <a:prstGeom prst="rect">
            <a:avLst/>
          </a:prstGeom>
          <a:noFill/>
        </p:spPr>
        <p:txBody>
          <a:bodyPr wrap="none" rtlCol="0">
            <a:spAutoFit/>
          </a:bodyPr>
          <a:lstStyle/>
          <a:p>
            <a:r>
              <a:rPr lang="es-CO" sz="1400" dirty="0" smtClean="0"/>
              <a:t>Haz clic sobre los productos para conocer sus nombres.</a:t>
            </a:r>
            <a:endParaRPr lang="es-CO" sz="1400" dirty="0"/>
          </a:p>
        </p:txBody>
      </p:sp>
      <p:sp>
        <p:nvSpPr>
          <p:cNvPr id="26" name="CuadroTexto 25"/>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una canasta de mercado con cinco elementos: leche, jabón, fresas, queso, jugo.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Permitir hacer clic sobre los productos, si es necesario insertar botones de ampliación.</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IL_L_G01_U02_L02_04_01_01 Canasta de mercado con una caja de leche, jabón liquido, fresas, queso, botella de jugo.</a:t>
            </a:r>
            <a:endParaRPr lang="es-CO" sz="1000" dirty="0">
              <a:latin typeface="Arial" panose="020B0604020202020204" pitchFamily="34" charset="0"/>
              <a:cs typeface="Arial" panose="020B0604020202020204" pitchFamily="34" charset="0"/>
            </a:endParaRPr>
          </a:p>
        </p:txBody>
      </p:sp>
      <p:pic>
        <p:nvPicPr>
          <p:cNvPr id="13" name="Imagen 12"/>
          <p:cNvPicPr>
            <a:picLocks noChangeAspect="1"/>
          </p:cNvPicPr>
          <p:nvPr/>
        </p:nvPicPr>
        <p:blipFill rotWithShape="1">
          <a:blip r:embed="rId13">
            <a:extLst>
              <a:ext uri="{BEBA8EAE-BF5A-486C-A8C5-ECC9F3942E4B}">
                <a14:imgProps xmlns:a14="http://schemas.microsoft.com/office/drawing/2010/main">
                  <a14:imgLayer r:embed="rId14">
                    <a14:imgEffect>
                      <a14:backgroundRemoval t="36809" b="89149" l="15778" r="86000">
                        <a14:foregroundMark x1="48444" y1="39787" x2="48444" y2="39787"/>
                        <a14:foregroundMark x1="52444" y1="40213" x2="52444" y2="40213"/>
                        <a14:foregroundMark x1="38222" y1="57447" x2="38222" y2="57447"/>
                        <a14:foregroundMark x1="39556" y1="54894" x2="48222" y2="39362"/>
                        <a14:foregroundMark x1="53778" y1="40638" x2="63556" y2="58298"/>
                        <a14:backgroundMark x1="53333" y1="40213" x2="63111" y2="58298"/>
                        <a14:backgroundMark x1="43556" y1="45106" x2="43556" y2="45106"/>
                        <a14:backgroundMark x1="58889" y1="47447" x2="58889" y2="47447"/>
                        <a14:backgroundMark x1="61333" y1="51915" x2="61333" y2="51915"/>
                      </a14:backgroundRemoval>
                    </a14:imgEffect>
                    <a14:imgEffect>
                      <a14:saturation sat="66000"/>
                    </a14:imgEffect>
                  </a14:imgLayer>
                </a14:imgProps>
              </a:ext>
            </a:extLst>
          </a:blip>
          <a:srcRect l="14731" t="37256" r="13572" b="10628"/>
          <a:stretch/>
        </p:blipFill>
        <p:spPr>
          <a:xfrm>
            <a:off x="488440" y="2679861"/>
            <a:ext cx="3948221" cy="1677101"/>
          </a:xfrm>
          <a:prstGeom prst="rect">
            <a:avLst/>
          </a:prstGeom>
        </p:spPr>
      </p:pic>
      <p:sp>
        <p:nvSpPr>
          <p:cNvPr id="24" name="CuadroTexto 23"/>
          <p:cNvSpPr txBox="1"/>
          <p:nvPr/>
        </p:nvSpPr>
        <p:spPr>
          <a:xfrm>
            <a:off x="528004" y="4162018"/>
            <a:ext cx="2143776"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IL_L_G01_U02_L02_04_01_01</a:t>
            </a:r>
            <a:endParaRPr lang="es-CO" sz="1200" dirty="0">
              <a:solidFill>
                <a:srgbClr val="FF0000"/>
              </a:solidFill>
            </a:endParaRPr>
          </a:p>
        </p:txBody>
      </p:sp>
    </p:spTree>
    <p:extLst>
      <p:ext uri="{BB962C8B-B14F-4D97-AF65-F5344CB8AC3E}">
        <p14:creationId xmlns:p14="http://schemas.microsoft.com/office/powerpoint/2010/main" val="14294960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8639"/>
          <a:stretch/>
        </p:blipFill>
        <p:spPr>
          <a:xfrm>
            <a:off x="41599" y="619076"/>
            <a:ext cx="7250224" cy="4076266"/>
          </a:xfrm>
          <a:prstGeom prst="rect">
            <a:avLst/>
          </a:prstGeom>
        </p:spPr>
      </p:pic>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5745" b="88511" l="7014" r="47059">
                        <a14:foregroundMark x1="26018" y1="16809" x2="26018" y2="16809"/>
                        <a14:foregroundMark x1="29638" y1="30426" x2="29638" y2="30426"/>
                        <a14:foregroundMark x1="30769" y1="7872" x2="36425" y2="85532"/>
                        <a14:foregroundMark x1="21493" y1="12766" x2="21493" y2="12766"/>
                        <a14:foregroundMark x1="23529" y1="7234" x2="23529" y2="24468"/>
                        <a14:foregroundMark x1="37104" y1="8298" x2="37783" y2="12128"/>
                        <a14:foregroundMark x1="39140" y1="8936" x2="43891" y2="27872"/>
                      </a14:backgroundRemoval>
                    </a14:imgEffect>
                  </a14:imgLayer>
                </a14:imgProps>
              </a:ext>
            </a:extLst>
          </a:blip>
          <a:srcRect l="8800" t="6384" r="53172" b="11640"/>
          <a:stretch/>
        </p:blipFill>
        <p:spPr>
          <a:xfrm>
            <a:off x="3329528" y="1768025"/>
            <a:ext cx="887331" cy="2033946"/>
          </a:xfrm>
          <a:prstGeom prst="rect">
            <a:avLst/>
          </a:prstGeom>
        </p:spPr>
      </p:pic>
      <p:pic>
        <p:nvPicPr>
          <p:cNvPr id="16" name="Imagen 15"/>
          <p:cNvPicPr>
            <a:picLocks noChangeAspect="1"/>
          </p:cNvPicPr>
          <p:nvPr/>
        </p:nvPicPr>
        <p:blipFill rotWithShape="1">
          <a:blip r:embed="rId5">
            <a:extLst>
              <a:ext uri="{BEBA8EAE-BF5A-486C-A8C5-ECC9F3942E4B}">
                <a14:imgProps xmlns:a14="http://schemas.microsoft.com/office/drawing/2010/main">
                  <a14:imgLayer r:embed="rId6">
                    <a14:imgEffect>
                      <a14:backgroundRemoval t="48158" b="93158" l="27778" r="47778"/>
                    </a14:imgEffect>
                  </a14:imgLayer>
                </a14:imgProps>
              </a:ext>
            </a:extLst>
          </a:blip>
          <a:srcRect l="29142" t="48402" r="54229" b="7870"/>
          <a:stretch/>
        </p:blipFill>
        <p:spPr>
          <a:xfrm>
            <a:off x="1636274" y="3280382"/>
            <a:ext cx="382610" cy="1018207"/>
          </a:xfrm>
          <a:prstGeom prst="rect">
            <a:avLst/>
          </a:prstGeom>
        </p:spPr>
      </p:pic>
      <p:pic>
        <p:nvPicPr>
          <p:cNvPr id="18" name="Imagen 17"/>
          <p:cNvPicPr>
            <a:picLocks noChangeAspect="1"/>
          </p:cNvPicPr>
          <p:nvPr/>
        </p:nvPicPr>
        <p:blipFill rotWithShape="1">
          <a:blip r:embed="rId7">
            <a:extLst>
              <a:ext uri="{BEBA8EAE-BF5A-486C-A8C5-ECC9F3942E4B}">
                <a14:imgProps xmlns:a14="http://schemas.microsoft.com/office/drawing/2010/main">
                  <a14:imgLayer r:embed="rId8">
                    <a14:imgEffect>
                      <a14:backgroundRemoval t="11277" b="84255" l="62877" r="90951">
                        <a14:foregroundMark x1="79118" y1="18298" x2="79118" y2="18298"/>
                        <a14:foregroundMark x1="70998" y1="12979" x2="86079" y2="26170"/>
                        <a14:foregroundMark x1="69142" y1="24043" x2="77958" y2="15106"/>
                      </a14:backgroundRemoval>
                    </a14:imgEffect>
                  </a14:imgLayer>
                </a14:imgProps>
              </a:ext>
            </a:extLst>
          </a:blip>
          <a:srcRect l="64146" t="12378" r="10404" b="16188"/>
          <a:stretch/>
        </p:blipFill>
        <p:spPr>
          <a:xfrm>
            <a:off x="2564308" y="3044834"/>
            <a:ext cx="401633" cy="1229331"/>
          </a:xfrm>
          <a:prstGeom prst="rect">
            <a:avLst/>
          </a:prstGeom>
        </p:spPr>
      </p:pic>
      <p:pic>
        <p:nvPicPr>
          <p:cNvPr id="17" name="Imagen 16"/>
          <p:cNvPicPr>
            <a:picLocks noChangeAspect="1"/>
          </p:cNvPicPr>
          <p:nvPr/>
        </p:nvPicPr>
        <p:blipFill rotWithShape="1">
          <a:blip r:embed="rId9">
            <a:extLst>
              <a:ext uri="{BEBA8EAE-BF5A-486C-A8C5-ECC9F3942E4B}">
                <a14:imgProps xmlns:a14="http://schemas.microsoft.com/office/drawing/2010/main">
                  <a14:imgLayer r:embed="rId10">
                    <a14:imgEffect>
                      <a14:backgroundRemoval t="17660" b="77447" l="3778" r="93556"/>
                    </a14:imgEffect>
                  </a14:imgLayer>
                </a14:imgProps>
              </a:ext>
            </a:extLst>
          </a:blip>
          <a:srcRect l="5715" t="18567" r="23927" b="22587"/>
          <a:stretch/>
        </p:blipFill>
        <p:spPr>
          <a:xfrm>
            <a:off x="2320089" y="3517028"/>
            <a:ext cx="642106" cy="560923"/>
          </a:xfrm>
          <a:prstGeom prst="rect">
            <a:avLst/>
          </a:prstGeom>
        </p:spPr>
      </p:pic>
      <p:pic>
        <p:nvPicPr>
          <p:cNvPr id="15" name="Imagen 14"/>
          <p:cNvPicPr>
            <a:picLocks noChangeAspect="1"/>
          </p:cNvPicPr>
          <p:nvPr/>
        </p:nvPicPr>
        <p:blipFill rotWithShape="1">
          <a:blip r:embed="rId11">
            <a:extLst>
              <a:ext uri="{BEBA8EAE-BF5A-486C-A8C5-ECC9F3942E4B}">
                <a14:imgProps xmlns:a14="http://schemas.microsoft.com/office/drawing/2010/main">
                  <a14:imgLayer r:embed="rId12">
                    <a14:imgEffect>
                      <a14:backgroundRemoval t="29149" b="70213" l="40889" r="96667"/>
                    </a14:imgEffect>
                  </a14:imgLayer>
                </a14:imgProps>
              </a:ext>
            </a:extLst>
          </a:blip>
          <a:srcRect l="37303" t="28564" r="2341" b="29089"/>
          <a:stretch/>
        </p:blipFill>
        <p:spPr>
          <a:xfrm>
            <a:off x="1652553" y="3610931"/>
            <a:ext cx="960599" cy="703939"/>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L_G01_U02_L02_04_01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40377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a:t>Reconocer vocales y consonantes en una palabra.</a:t>
            </a:r>
          </a:p>
        </p:txBody>
      </p:sp>
      <p:sp>
        <p:nvSpPr>
          <p:cNvPr id="21" name="CuadroTexto 20"/>
          <p:cNvSpPr txBox="1"/>
          <p:nvPr/>
        </p:nvSpPr>
        <p:spPr>
          <a:xfrm>
            <a:off x="203346" y="1257655"/>
            <a:ext cx="165088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Resumen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4216168" cy="307777"/>
          </a:xfrm>
          <a:prstGeom prst="rect">
            <a:avLst/>
          </a:prstGeom>
          <a:noFill/>
        </p:spPr>
        <p:txBody>
          <a:bodyPr wrap="none" rtlCol="0">
            <a:spAutoFit/>
          </a:bodyPr>
          <a:lstStyle/>
          <a:p>
            <a:r>
              <a:rPr lang="es-CO" sz="1400" dirty="0" smtClean="0"/>
              <a:t>Haz clic sobre los productos para conocer sus nombres.</a:t>
            </a:r>
            <a:endParaRPr lang="es-CO" sz="1400" dirty="0"/>
          </a:p>
        </p:txBody>
      </p:sp>
      <p:sp>
        <p:nvSpPr>
          <p:cNvPr id="26" name="CuadroTexto 25"/>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un producto, el producto se amplía por fuera de la canasta y se despliega la información (las letras deben tener colores diferentes, tal como se indica).</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Insertar botón para cerrar el producto y volver al mercado.</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IL_L_G01_U02_L02_04_01_02 La leche de la canasta.</a:t>
            </a:r>
            <a:endParaRPr lang="es-CO" sz="1000" dirty="0">
              <a:latin typeface="Arial" panose="020B0604020202020204" pitchFamily="34" charset="0"/>
              <a:cs typeface="Arial" panose="020B0604020202020204" pitchFamily="34" charset="0"/>
            </a:endParaRPr>
          </a:p>
        </p:txBody>
      </p:sp>
      <p:sp>
        <p:nvSpPr>
          <p:cNvPr id="24" name="CuadroTexto 23"/>
          <p:cNvSpPr txBox="1"/>
          <p:nvPr/>
        </p:nvSpPr>
        <p:spPr>
          <a:xfrm>
            <a:off x="3360953" y="3657260"/>
            <a:ext cx="831486"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IL_L_G01_U02_L02_04_01_02</a:t>
            </a:r>
            <a:endParaRPr lang="es-CO" sz="800" dirty="0">
              <a:solidFill>
                <a:srgbClr val="FF0000"/>
              </a:solidFill>
            </a:endParaRPr>
          </a:p>
        </p:txBody>
      </p:sp>
      <p:pic>
        <p:nvPicPr>
          <p:cNvPr id="13" name="Imagen 12"/>
          <p:cNvPicPr>
            <a:picLocks noChangeAspect="1"/>
          </p:cNvPicPr>
          <p:nvPr/>
        </p:nvPicPr>
        <p:blipFill rotWithShape="1">
          <a:blip r:embed="rId13">
            <a:extLst>
              <a:ext uri="{BEBA8EAE-BF5A-486C-A8C5-ECC9F3942E4B}">
                <a14:imgProps xmlns:a14="http://schemas.microsoft.com/office/drawing/2010/main">
                  <a14:imgLayer r:embed="rId14">
                    <a14:imgEffect>
                      <a14:backgroundRemoval t="36809" b="89149" l="15778" r="86000">
                        <a14:foregroundMark x1="48444" y1="39787" x2="48444" y2="39787"/>
                        <a14:foregroundMark x1="52444" y1="40213" x2="52444" y2="40213"/>
                        <a14:foregroundMark x1="38222" y1="57447" x2="38222" y2="57447"/>
                        <a14:foregroundMark x1="39556" y1="54894" x2="48222" y2="39362"/>
                        <a14:foregroundMark x1="53778" y1="40638" x2="63556" y2="58298"/>
                        <a14:backgroundMark x1="53333" y1="40213" x2="63111" y2="58298"/>
                        <a14:backgroundMark x1="43556" y1="45106" x2="43556" y2="45106"/>
                        <a14:backgroundMark x1="58889" y1="47447" x2="58889" y2="47447"/>
                        <a14:backgroundMark x1="61333" y1="51915" x2="61333" y2="51915"/>
                      </a14:backgroundRemoval>
                    </a14:imgEffect>
                    <a14:imgEffect>
                      <a14:saturation sat="66000"/>
                    </a14:imgEffect>
                  </a14:imgLayer>
                </a14:imgProps>
              </a:ext>
            </a:extLst>
          </a:blip>
          <a:srcRect l="14731" t="37256" r="13572" b="10628"/>
          <a:stretch/>
        </p:blipFill>
        <p:spPr>
          <a:xfrm>
            <a:off x="488441" y="3183235"/>
            <a:ext cx="2849231" cy="1164202"/>
          </a:xfrm>
          <a:prstGeom prst="rect">
            <a:avLst/>
          </a:prstGeom>
        </p:spPr>
      </p:pic>
      <p:sp>
        <p:nvSpPr>
          <p:cNvPr id="12" name="CuadroTexto 11"/>
          <p:cNvSpPr txBox="1"/>
          <p:nvPr/>
        </p:nvSpPr>
        <p:spPr>
          <a:xfrm>
            <a:off x="4290126" y="2206283"/>
            <a:ext cx="2758988" cy="1354217"/>
          </a:xfrm>
          <a:prstGeom prst="rect">
            <a:avLst/>
          </a:prstGeom>
          <a:noFill/>
        </p:spPr>
        <p:txBody>
          <a:bodyPr wrap="none" rtlCol="0">
            <a:spAutoFit/>
          </a:bodyPr>
          <a:lstStyle/>
          <a:p>
            <a:r>
              <a:rPr lang="es-ES" sz="2800" dirty="0" smtClean="0">
                <a:latin typeface="Century Gothic"/>
                <a:cs typeface="Century Gothic"/>
              </a:rPr>
              <a:t>leche</a:t>
            </a:r>
          </a:p>
          <a:p>
            <a:r>
              <a:rPr lang="es-ES" dirty="0" smtClean="0">
                <a:latin typeface="Century Gothic"/>
                <a:cs typeface="Century Gothic"/>
              </a:rPr>
              <a:t>vocales: </a:t>
            </a:r>
            <a:r>
              <a:rPr lang="es-ES" dirty="0" smtClean="0">
                <a:solidFill>
                  <a:srgbClr val="58B302"/>
                </a:solidFill>
                <a:latin typeface="Century Gothic"/>
                <a:cs typeface="Century Gothic"/>
              </a:rPr>
              <a:t>e e</a:t>
            </a:r>
          </a:p>
          <a:p>
            <a:r>
              <a:rPr lang="es-ES" dirty="0" smtClean="0">
                <a:latin typeface="Century Gothic"/>
                <a:cs typeface="Century Gothic"/>
              </a:rPr>
              <a:t>consonantes: </a:t>
            </a:r>
            <a:r>
              <a:rPr lang="es-ES" dirty="0" smtClean="0">
                <a:solidFill>
                  <a:srgbClr val="FF0000"/>
                </a:solidFill>
                <a:latin typeface="Century Gothic"/>
                <a:cs typeface="Century Gothic"/>
              </a:rPr>
              <a:t>l c h</a:t>
            </a:r>
          </a:p>
          <a:p>
            <a:r>
              <a:rPr lang="es-ES" dirty="0" smtClean="0">
                <a:latin typeface="Century Gothic"/>
                <a:cs typeface="Century Gothic"/>
              </a:rPr>
              <a:t>combinaciones: </a:t>
            </a:r>
            <a:r>
              <a:rPr lang="es-ES" dirty="0" smtClean="0">
                <a:solidFill>
                  <a:srgbClr val="FF0000"/>
                </a:solidFill>
                <a:latin typeface="Century Gothic"/>
                <a:cs typeface="Century Gothic"/>
              </a:rPr>
              <a:t>l</a:t>
            </a:r>
            <a:r>
              <a:rPr lang="es-ES" dirty="0" smtClean="0">
                <a:solidFill>
                  <a:srgbClr val="58B302"/>
                </a:solidFill>
                <a:latin typeface="Century Gothic"/>
                <a:cs typeface="Century Gothic"/>
              </a:rPr>
              <a:t>e</a:t>
            </a:r>
            <a:r>
              <a:rPr lang="es-ES" dirty="0" smtClean="0">
                <a:latin typeface="Century Gothic"/>
                <a:cs typeface="Century Gothic"/>
              </a:rPr>
              <a:t> </a:t>
            </a:r>
            <a:r>
              <a:rPr lang="es-ES" dirty="0" smtClean="0">
                <a:solidFill>
                  <a:srgbClr val="FF0000"/>
                </a:solidFill>
                <a:latin typeface="Century Gothic"/>
                <a:cs typeface="Century Gothic"/>
              </a:rPr>
              <a:t>ch</a:t>
            </a:r>
            <a:r>
              <a:rPr lang="es-ES" dirty="0" smtClean="0">
                <a:solidFill>
                  <a:srgbClr val="58B302"/>
                </a:solidFill>
                <a:latin typeface="Century Gothic"/>
                <a:cs typeface="Century Gothic"/>
              </a:rPr>
              <a:t>e</a:t>
            </a:r>
            <a:endParaRPr lang="es-ES" dirty="0">
              <a:solidFill>
                <a:srgbClr val="58B302"/>
              </a:solidFill>
              <a:latin typeface="Century Gothic"/>
              <a:cs typeface="Century Gothic"/>
            </a:endParaRPr>
          </a:p>
        </p:txBody>
      </p:sp>
      <p:sp>
        <p:nvSpPr>
          <p:cNvPr id="19" name="Botón de acción: Inicio 18">
            <a:hlinkClick r:id="" action="ppaction://hlinkshowjump?jump=firstslide" highlightClick="1"/>
          </p:cNvPr>
          <p:cNvSpPr/>
          <p:nvPr/>
        </p:nvSpPr>
        <p:spPr>
          <a:xfrm>
            <a:off x="6398561" y="1986469"/>
            <a:ext cx="358190" cy="309368"/>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48958456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265"/>
          <a:stretch/>
        </p:blipFill>
        <p:spPr>
          <a:xfrm>
            <a:off x="41599" y="619076"/>
            <a:ext cx="7250224" cy="4062991"/>
          </a:xfrm>
          <a:prstGeom prst="rect">
            <a:avLst/>
          </a:prstGeom>
        </p:spPr>
      </p:pic>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5745" b="88511" l="7014" r="47059">
                        <a14:foregroundMark x1="26018" y1="16809" x2="26018" y2="16809"/>
                        <a14:foregroundMark x1="29638" y1="30426" x2="29638" y2="30426"/>
                        <a14:foregroundMark x1="30769" y1="7872" x2="36425" y2="85532"/>
                        <a14:foregroundMark x1="21493" y1="12766" x2="21493" y2="12766"/>
                        <a14:foregroundMark x1="23529" y1="7234" x2="23529" y2="24468"/>
                        <a14:foregroundMark x1="37104" y1="8298" x2="37783" y2="12128"/>
                        <a14:foregroundMark x1="39140" y1="8936" x2="43891" y2="27872"/>
                      </a14:backgroundRemoval>
                    </a14:imgEffect>
                  </a14:imgLayer>
                </a14:imgProps>
              </a:ext>
            </a:extLst>
          </a:blip>
          <a:srcRect l="8800" t="6384" r="53172" b="11640"/>
          <a:stretch/>
        </p:blipFill>
        <p:spPr>
          <a:xfrm>
            <a:off x="1001298" y="2947139"/>
            <a:ext cx="607343" cy="1392156"/>
          </a:xfrm>
          <a:prstGeom prst="rect">
            <a:avLst/>
          </a:prstGeom>
        </p:spPr>
      </p:pic>
      <p:pic>
        <p:nvPicPr>
          <p:cNvPr id="16" name="Imagen 15"/>
          <p:cNvPicPr>
            <a:picLocks noChangeAspect="1"/>
          </p:cNvPicPr>
          <p:nvPr/>
        </p:nvPicPr>
        <p:blipFill rotWithShape="1">
          <a:blip r:embed="rId5">
            <a:extLst>
              <a:ext uri="{BEBA8EAE-BF5A-486C-A8C5-ECC9F3942E4B}">
                <a14:imgProps xmlns:a14="http://schemas.microsoft.com/office/drawing/2010/main">
                  <a14:imgLayer r:embed="rId6">
                    <a14:imgEffect>
                      <a14:backgroundRemoval t="48158" b="93158" l="27778" r="47778"/>
                    </a14:imgEffect>
                  </a14:imgLayer>
                </a14:imgProps>
              </a:ext>
            </a:extLst>
          </a:blip>
          <a:srcRect l="29142" t="48402" r="54229" b="7870"/>
          <a:stretch/>
        </p:blipFill>
        <p:spPr>
          <a:xfrm>
            <a:off x="3492345" y="1968122"/>
            <a:ext cx="594267" cy="1581472"/>
          </a:xfrm>
          <a:prstGeom prst="rect">
            <a:avLst/>
          </a:prstGeom>
        </p:spPr>
      </p:pic>
      <p:pic>
        <p:nvPicPr>
          <p:cNvPr id="18" name="Imagen 17"/>
          <p:cNvPicPr>
            <a:picLocks noChangeAspect="1"/>
          </p:cNvPicPr>
          <p:nvPr/>
        </p:nvPicPr>
        <p:blipFill rotWithShape="1">
          <a:blip r:embed="rId7">
            <a:extLst>
              <a:ext uri="{BEBA8EAE-BF5A-486C-A8C5-ECC9F3942E4B}">
                <a14:imgProps xmlns:a14="http://schemas.microsoft.com/office/drawing/2010/main">
                  <a14:imgLayer r:embed="rId8">
                    <a14:imgEffect>
                      <a14:backgroundRemoval t="11277" b="84255" l="62877" r="90951">
                        <a14:foregroundMark x1="79118" y1="18298" x2="79118" y2="18298"/>
                        <a14:foregroundMark x1="70998" y1="12979" x2="86079" y2="26170"/>
                        <a14:foregroundMark x1="69142" y1="24043" x2="77958" y2="15106"/>
                      </a14:backgroundRemoval>
                    </a14:imgEffect>
                  </a14:imgLayer>
                </a14:imgProps>
              </a:ext>
            </a:extLst>
          </a:blip>
          <a:srcRect l="64146" t="12378" r="10404" b="16188"/>
          <a:stretch/>
        </p:blipFill>
        <p:spPr>
          <a:xfrm>
            <a:off x="2564308" y="3044834"/>
            <a:ext cx="401633" cy="1229331"/>
          </a:xfrm>
          <a:prstGeom prst="rect">
            <a:avLst/>
          </a:prstGeom>
        </p:spPr>
      </p:pic>
      <p:pic>
        <p:nvPicPr>
          <p:cNvPr id="17" name="Imagen 16"/>
          <p:cNvPicPr>
            <a:picLocks noChangeAspect="1"/>
          </p:cNvPicPr>
          <p:nvPr/>
        </p:nvPicPr>
        <p:blipFill rotWithShape="1">
          <a:blip r:embed="rId9">
            <a:extLst>
              <a:ext uri="{BEBA8EAE-BF5A-486C-A8C5-ECC9F3942E4B}">
                <a14:imgProps xmlns:a14="http://schemas.microsoft.com/office/drawing/2010/main">
                  <a14:imgLayer r:embed="rId10">
                    <a14:imgEffect>
                      <a14:backgroundRemoval t="17660" b="77447" l="3778" r="93556"/>
                    </a14:imgEffect>
                  </a14:imgLayer>
                </a14:imgProps>
              </a:ext>
            </a:extLst>
          </a:blip>
          <a:srcRect l="5715" t="18567" r="23927" b="22587"/>
          <a:stretch/>
        </p:blipFill>
        <p:spPr>
          <a:xfrm>
            <a:off x="2320089" y="3517028"/>
            <a:ext cx="642106" cy="560923"/>
          </a:xfrm>
          <a:prstGeom prst="rect">
            <a:avLst/>
          </a:prstGeom>
        </p:spPr>
      </p:pic>
      <p:pic>
        <p:nvPicPr>
          <p:cNvPr id="15" name="Imagen 14"/>
          <p:cNvPicPr>
            <a:picLocks noChangeAspect="1"/>
          </p:cNvPicPr>
          <p:nvPr/>
        </p:nvPicPr>
        <p:blipFill rotWithShape="1">
          <a:blip r:embed="rId11">
            <a:extLst>
              <a:ext uri="{BEBA8EAE-BF5A-486C-A8C5-ECC9F3942E4B}">
                <a14:imgProps xmlns:a14="http://schemas.microsoft.com/office/drawing/2010/main">
                  <a14:imgLayer r:embed="rId12">
                    <a14:imgEffect>
                      <a14:backgroundRemoval t="29149" b="70213" l="40889" r="96667"/>
                    </a14:imgEffect>
                  </a14:imgLayer>
                </a14:imgProps>
              </a:ext>
            </a:extLst>
          </a:blip>
          <a:srcRect l="37303" t="28564" r="2341" b="29089"/>
          <a:stretch/>
        </p:blipFill>
        <p:spPr>
          <a:xfrm>
            <a:off x="1652553" y="3610931"/>
            <a:ext cx="960599" cy="703939"/>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L_G01_U02_L02_04_01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40377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a:t>Reconocer vocales y consonantes en una palabra.</a:t>
            </a:r>
          </a:p>
        </p:txBody>
      </p:sp>
      <p:sp>
        <p:nvSpPr>
          <p:cNvPr id="21" name="CuadroTexto 20"/>
          <p:cNvSpPr txBox="1"/>
          <p:nvPr/>
        </p:nvSpPr>
        <p:spPr>
          <a:xfrm>
            <a:off x="203346" y="1257655"/>
            <a:ext cx="165088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Resumen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4216168" cy="307777"/>
          </a:xfrm>
          <a:prstGeom prst="rect">
            <a:avLst/>
          </a:prstGeom>
          <a:noFill/>
        </p:spPr>
        <p:txBody>
          <a:bodyPr wrap="none" rtlCol="0">
            <a:spAutoFit/>
          </a:bodyPr>
          <a:lstStyle/>
          <a:p>
            <a:r>
              <a:rPr lang="es-CO" sz="1400" dirty="0" smtClean="0"/>
              <a:t>Haz clic sobre los productos para conocer sus nombres.</a:t>
            </a:r>
            <a:endParaRPr lang="es-CO" sz="1400" dirty="0"/>
          </a:p>
        </p:txBody>
      </p:sp>
      <p:sp>
        <p:nvSpPr>
          <p:cNvPr id="26" name="CuadroTexto 25"/>
          <p:cNvSpPr txBox="1"/>
          <p:nvPr/>
        </p:nvSpPr>
        <p:spPr>
          <a:xfrm>
            <a:off x="7348709" y="1289061"/>
            <a:ext cx="175295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IL_L_G01_U02_L02_04_01_03 El jabón de la canasta.</a:t>
            </a:r>
            <a:endParaRPr lang="es-CO" sz="1000" dirty="0">
              <a:latin typeface="Arial" panose="020B0604020202020204" pitchFamily="34" charset="0"/>
              <a:cs typeface="Arial" panose="020B0604020202020204" pitchFamily="34" charset="0"/>
            </a:endParaRPr>
          </a:p>
        </p:txBody>
      </p:sp>
      <p:sp>
        <p:nvSpPr>
          <p:cNvPr id="24" name="CuadroTexto 23"/>
          <p:cNvSpPr txBox="1"/>
          <p:nvPr/>
        </p:nvSpPr>
        <p:spPr>
          <a:xfrm>
            <a:off x="3377235" y="3478152"/>
            <a:ext cx="831486"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IL_L_G01_U02_L02_04_01_03</a:t>
            </a:r>
            <a:endParaRPr lang="es-CO" sz="800" dirty="0">
              <a:solidFill>
                <a:srgbClr val="FF0000"/>
              </a:solidFill>
            </a:endParaRPr>
          </a:p>
        </p:txBody>
      </p:sp>
      <p:sp>
        <p:nvSpPr>
          <p:cNvPr id="12" name="CuadroTexto 11"/>
          <p:cNvSpPr txBox="1"/>
          <p:nvPr/>
        </p:nvSpPr>
        <p:spPr>
          <a:xfrm>
            <a:off x="4290126" y="2206283"/>
            <a:ext cx="2789395" cy="1354217"/>
          </a:xfrm>
          <a:prstGeom prst="rect">
            <a:avLst/>
          </a:prstGeom>
          <a:noFill/>
        </p:spPr>
        <p:txBody>
          <a:bodyPr wrap="none" rtlCol="0">
            <a:spAutoFit/>
          </a:bodyPr>
          <a:lstStyle/>
          <a:p>
            <a:r>
              <a:rPr lang="es-ES" sz="2800" dirty="0" smtClean="0">
                <a:latin typeface="Century Gothic"/>
                <a:cs typeface="Century Gothic"/>
              </a:rPr>
              <a:t>jabón</a:t>
            </a:r>
          </a:p>
          <a:p>
            <a:r>
              <a:rPr lang="es-ES" dirty="0" smtClean="0">
                <a:latin typeface="Century Gothic"/>
                <a:cs typeface="Century Gothic"/>
              </a:rPr>
              <a:t>vocales: </a:t>
            </a:r>
            <a:r>
              <a:rPr lang="es-ES" dirty="0">
                <a:solidFill>
                  <a:srgbClr val="58B302"/>
                </a:solidFill>
                <a:latin typeface="Century Gothic"/>
                <a:cs typeface="Century Gothic"/>
              </a:rPr>
              <a:t>a</a:t>
            </a:r>
            <a:r>
              <a:rPr lang="es-ES" dirty="0" smtClean="0">
                <a:solidFill>
                  <a:srgbClr val="58B302"/>
                </a:solidFill>
                <a:latin typeface="Century Gothic"/>
                <a:cs typeface="Century Gothic"/>
              </a:rPr>
              <a:t> ó</a:t>
            </a:r>
          </a:p>
          <a:p>
            <a:r>
              <a:rPr lang="es-ES" dirty="0" smtClean="0">
                <a:latin typeface="Century Gothic"/>
                <a:cs typeface="Century Gothic"/>
              </a:rPr>
              <a:t>consonantes: </a:t>
            </a:r>
            <a:r>
              <a:rPr lang="es-ES" dirty="0">
                <a:solidFill>
                  <a:srgbClr val="FF0000"/>
                </a:solidFill>
                <a:latin typeface="Century Gothic"/>
                <a:cs typeface="Century Gothic"/>
              </a:rPr>
              <a:t>j</a:t>
            </a:r>
            <a:r>
              <a:rPr lang="es-ES" dirty="0" smtClean="0">
                <a:solidFill>
                  <a:srgbClr val="FF0000"/>
                </a:solidFill>
                <a:latin typeface="Century Gothic"/>
                <a:cs typeface="Century Gothic"/>
              </a:rPr>
              <a:t> </a:t>
            </a:r>
            <a:r>
              <a:rPr lang="es-ES" dirty="0">
                <a:solidFill>
                  <a:srgbClr val="FF0000"/>
                </a:solidFill>
                <a:latin typeface="Century Gothic"/>
                <a:cs typeface="Century Gothic"/>
              </a:rPr>
              <a:t>b</a:t>
            </a:r>
            <a:r>
              <a:rPr lang="es-ES" dirty="0" smtClean="0">
                <a:solidFill>
                  <a:srgbClr val="FF0000"/>
                </a:solidFill>
                <a:latin typeface="Century Gothic"/>
                <a:cs typeface="Century Gothic"/>
              </a:rPr>
              <a:t> </a:t>
            </a:r>
            <a:r>
              <a:rPr lang="es-ES" dirty="0">
                <a:solidFill>
                  <a:srgbClr val="FF0000"/>
                </a:solidFill>
                <a:latin typeface="Century Gothic"/>
                <a:cs typeface="Century Gothic"/>
              </a:rPr>
              <a:t>n</a:t>
            </a:r>
            <a:endParaRPr lang="es-ES" dirty="0" smtClean="0">
              <a:solidFill>
                <a:srgbClr val="FF0000"/>
              </a:solidFill>
              <a:latin typeface="Century Gothic"/>
              <a:cs typeface="Century Gothic"/>
            </a:endParaRPr>
          </a:p>
          <a:p>
            <a:r>
              <a:rPr lang="es-ES" dirty="0" smtClean="0">
                <a:latin typeface="Century Gothic"/>
                <a:cs typeface="Century Gothic"/>
              </a:rPr>
              <a:t>combinaciones: </a:t>
            </a:r>
            <a:r>
              <a:rPr lang="es-ES" dirty="0" smtClean="0">
                <a:solidFill>
                  <a:srgbClr val="FF0000"/>
                </a:solidFill>
                <a:latin typeface="Century Gothic"/>
                <a:cs typeface="Century Gothic"/>
              </a:rPr>
              <a:t>j</a:t>
            </a:r>
            <a:r>
              <a:rPr lang="es-ES" dirty="0">
                <a:solidFill>
                  <a:srgbClr val="58B302"/>
                </a:solidFill>
                <a:latin typeface="Century Gothic"/>
                <a:cs typeface="Century Gothic"/>
              </a:rPr>
              <a:t>a</a:t>
            </a:r>
            <a:r>
              <a:rPr lang="es-ES" dirty="0" smtClean="0">
                <a:latin typeface="Century Gothic"/>
                <a:cs typeface="Century Gothic"/>
              </a:rPr>
              <a:t> </a:t>
            </a:r>
            <a:r>
              <a:rPr lang="es-ES" dirty="0" smtClean="0">
                <a:solidFill>
                  <a:srgbClr val="FF0000"/>
                </a:solidFill>
                <a:latin typeface="Century Gothic"/>
                <a:cs typeface="Century Gothic"/>
              </a:rPr>
              <a:t>b</a:t>
            </a:r>
            <a:r>
              <a:rPr lang="es-ES" dirty="0" smtClean="0">
                <a:solidFill>
                  <a:srgbClr val="58B302"/>
                </a:solidFill>
                <a:latin typeface="Century Gothic"/>
                <a:cs typeface="Century Gothic"/>
              </a:rPr>
              <a:t>ó</a:t>
            </a:r>
            <a:r>
              <a:rPr lang="es-ES" dirty="0" smtClean="0">
                <a:solidFill>
                  <a:srgbClr val="FF0000"/>
                </a:solidFill>
                <a:latin typeface="Century Gothic"/>
                <a:cs typeface="Century Gothic"/>
              </a:rPr>
              <a:t>n</a:t>
            </a:r>
            <a:endParaRPr lang="es-ES" dirty="0">
              <a:solidFill>
                <a:srgbClr val="58B302"/>
              </a:solidFill>
              <a:latin typeface="Century Gothic"/>
              <a:cs typeface="Century Gothic"/>
            </a:endParaRPr>
          </a:p>
        </p:txBody>
      </p:sp>
      <p:sp>
        <p:nvSpPr>
          <p:cNvPr id="19" name="Botón de acción: Inicio 18">
            <a:hlinkClick r:id="" action="ppaction://hlinkshowjump?jump=firstslide" highlightClick="1"/>
          </p:cNvPr>
          <p:cNvSpPr/>
          <p:nvPr/>
        </p:nvSpPr>
        <p:spPr>
          <a:xfrm>
            <a:off x="6398561" y="1986469"/>
            <a:ext cx="358190" cy="309368"/>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13" name="Imagen 12"/>
          <p:cNvPicPr>
            <a:picLocks noChangeAspect="1"/>
          </p:cNvPicPr>
          <p:nvPr/>
        </p:nvPicPr>
        <p:blipFill rotWithShape="1">
          <a:blip r:embed="rId13">
            <a:extLst>
              <a:ext uri="{BEBA8EAE-BF5A-486C-A8C5-ECC9F3942E4B}">
                <a14:imgProps xmlns:a14="http://schemas.microsoft.com/office/drawing/2010/main">
                  <a14:imgLayer r:embed="rId14">
                    <a14:imgEffect>
                      <a14:backgroundRemoval t="36809" b="89149" l="15778" r="86000">
                        <a14:foregroundMark x1="48444" y1="39787" x2="48444" y2="39787"/>
                        <a14:foregroundMark x1="52444" y1="40213" x2="52444" y2="40213"/>
                        <a14:foregroundMark x1="38222" y1="57447" x2="38222" y2="57447"/>
                        <a14:foregroundMark x1="39556" y1="54894" x2="48222" y2="39362"/>
                        <a14:foregroundMark x1="53778" y1="40638" x2="63556" y2="58298"/>
                        <a14:backgroundMark x1="53333" y1="40213" x2="63111" y2="58298"/>
                        <a14:backgroundMark x1="43556" y1="45106" x2="43556" y2="45106"/>
                        <a14:backgroundMark x1="58889" y1="47447" x2="58889" y2="47447"/>
                        <a14:backgroundMark x1="61333" y1="51915" x2="61333" y2="51915"/>
                      </a14:backgroundRemoval>
                    </a14:imgEffect>
                    <a14:imgEffect>
                      <a14:saturation sat="66000"/>
                    </a14:imgEffect>
                  </a14:imgLayer>
                </a14:imgProps>
              </a:ext>
            </a:extLst>
          </a:blip>
          <a:srcRect l="14731" t="37256" r="13572" b="10628"/>
          <a:stretch/>
        </p:blipFill>
        <p:spPr>
          <a:xfrm>
            <a:off x="488441" y="3183235"/>
            <a:ext cx="2849231" cy="1164202"/>
          </a:xfrm>
          <a:prstGeom prst="rect">
            <a:avLst/>
          </a:prstGeom>
        </p:spPr>
      </p:pic>
    </p:spTree>
    <p:extLst>
      <p:ext uri="{BB962C8B-B14F-4D97-AF65-F5344CB8AC3E}">
        <p14:creationId xmlns:p14="http://schemas.microsoft.com/office/powerpoint/2010/main" val="209862489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265"/>
          <a:stretch/>
        </p:blipFill>
        <p:spPr>
          <a:xfrm>
            <a:off x="41599" y="619076"/>
            <a:ext cx="7250224" cy="4062991"/>
          </a:xfrm>
          <a:prstGeom prst="rect">
            <a:avLst/>
          </a:prstGeom>
        </p:spPr>
      </p:pic>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5745" b="88511" l="7014" r="47059">
                        <a14:foregroundMark x1="26018" y1="16809" x2="26018" y2="16809"/>
                        <a14:foregroundMark x1="29638" y1="30426" x2="29638" y2="30426"/>
                        <a14:foregroundMark x1="30769" y1="7872" x2="36425" y2="85532"/>
                        <a14:foregroundMark x1="21493" y1="12766" x2="21493" y2="12766"/>
                        <a14:foregroundMark x1="23529" y1="7234" x2="23529" y2="24468"/>
                        <a14:foregroundMark x1="37104" y1="8298" x2="37783" y2="12128"/>
                        <a14:foregroundMark x1="39140" y1="8936" x2="43891" y2="27872"/>
                      </a14:backgroundRemoval>
                    </a14:imgEffect>
                  </a14:imgLayer>
                </a14:imgProps>
              </a:ext>
            </a:extLst>
          </a:blip>
          <a:srcRect l="8800" t="6384" r="53172" b="11640"/>
          <a:stretch/>
        </p:blipFill>
        <p:spPr>
          <a:xfrm>
            <a:off x="1001298" y="2947139"/>
            <a:ext cx="607343" cy="1392156"/>
          </a:xfrm>
          <a:prstGeom prst="rect">
            <a:avLst/>
          </a:prstGeom>
        </p:spPr>
      </p:pic>
      <p:pic>
        <p:nvPicPr>
          <p:cNvPr id="16" name="Imagen 15"/>
          <p:cNvPicPr>
            <a:picLocks noChangeAspect="1"/>
          </p:cNvPicPr>
          <p:nvPr/>
        </p:nvPicPr>
        <p:blipFill rotWithShape="1">
          <a:blip r:embed="rId5">
            <a:extLst>
              <a:ext uri="{BEBA8EAE-BF5A-486C-A8C5-ECC9F3942E4B}">
                <a14:imgProps xmlns:a14="http://schemas.microsoft.com/office/drawing/2010/main">
                  <a14:imgLayer r:embed="rId6">
                    <a14:imgEffect>
                      <a14:backgroundRemoval t="48158" b="93158" l="27778" r="47778"/>
                    </a14:imgEffect>
                  </a14:imgLayer>
                </a14:imgProps>
              </a:ext>
            </a:extLst>
          </a:blip>
          <a:srcRect l="29142" t="48402" r="54229" b="7870"/>
          <a:stretch/>
        </p:blipFill>
        <p:spPr>
          <a:xfrm>
            <a:off x="1636274" y="3280382"/>
            <a:ext cx="382610" cy="1018207"/>
          </a:xfrm>
          <a:prstGeom prst="rect">
            <a:avLst/>
          </a:prstGeom>
        </p:spPr>
      </p:pic>
      <p:pic>
        <p:nvPicPr>
          <p:cNvPr id="18" name="Imagen 17"/>
          <p:cNvPicPr>
            <a:picLocks noChangeAspect="1"/>
          </p:cNvPicPr>
          <p:nvPr/>
        </p:nvPicPr>
        <p:blipFill rotWithShape="1">
          <a:blip r:embed="rId7">
            <a:extLst>
              <a:ext uri="{BEBA8EAE-BF5A-486C-A8C5-ECC9F3942E4B}">
                <a14:imgProps xmlns:a14="http://schemas.microsoft.com/office/drawing/2010/main">
                  <a14:imgLayer r:embed="rId8">
                    <a14:imgEffect>
                      <a14:backgroundRemoval t="11277" b="84255" l="62877" r="90951">
                        <a14:foregroundMark x1="79118" y1="18298" x2="79118" y2="18298"/>
                        <a14:foregroundMark x1="70998" y1="12979" x2="86079" y2="26170"/>
                        <a14:foregroundMark x1="69142" y1="24043" x2="77958" y2="15106"/>
                      </a14:backgroundRemoval>
                    </a14:imgEffect>
                  </a14:imgLayer>
                </a14:imgProps>
              </a:ext>
            </a:extLst>
          </a:blip>
          <a:srcRect l="64146" t="12378" r="10404" b="16188"/>
          <a:stretch/>
        </p:blipFill>
        <p:spPr>
          <a:xfrm>
            <a:off x="2564308" y="3044834"/>
            <a:ext cx="401633" cy="1229331"/>
          </a:xfrm>
          <a:prstGeom prst="rect">
            <a:avLst/>
          </a:prstGeom>
        </p:spPr>
      </p:pic>
      <p:pic>
        <p:nvPicPr>
          <p:cNvPr id="17" name="Imagen 16"/>
          <p:cNvPicPr>
            <a:picLocks noChangeAspect="1"/>
          </p:cNvPicPr>
          <p:nvPr/>
        </p:nvPicPr>
        <p:blipFill rotWithShape="1">
          <a:blip r:embed="rId9">
            <a:extLst>
              <a:ext uri="{BEBA8EAE-BF5A-486C-A8C5-ECC9F3942E4B}">
                <a14:imgProps xmlns:a14="http://schemas.microsoft.com/office/drawing/2010/main">
                  <a14:imgLayer r:embed="rId10">
                    <a14:imgEffect>
                      <a14:backgroundRemoval t="17660" b="77447" l="3778" r="93556"/>
                    </a14:imgEffect>
                  </a14:imgLayer>
                </a14:imgProps>
              </a:ext>
            </a:extLst>
          </a:blip>
          <a:srcRect l="5715" t="18567" r="23927" b="22587"/>
          <a:stretch/>
        </p:blipFill>
        <p:spPr>
          <a:xfrm>
            <a:off x="2320089" y="3517028"/>
            <a:ext cx="642106" cy="560923"/>
          </a:xfrm>
          <a:prstGeom prst="rect">
            <a:avLst/>
          </a:prstGeom>
        </p:spPr>
      </p:pic>
      <p:pic>
        <p:nvPicPr>
          <p:cNvPr id="15" name="Imagen 14"/>
          <p:cNvPicPr>
            <a:picLocks noChangeAspect="1"/>
          </p:cNvPicPr>
          <p:nvPr/>
        </p:nvPicPr>
        <p:blipFill rotWithShape="1">
          <a:blip r:embed="rId11">
            <a:extLst>
              <a:ext uri="{BEBA8EAE-BF5A-486C-A8C5-ECC9F3942E4B}">
                <a14:imgProps xmlns:a14="http://schemas.microsoft.com/office/drawing/2010/main">
                  <a14:imgLayer r:embed="rId12">
                    <a14:imgEffect>
                      <a14:backgroundRemoval t="29149" b="70213" l="40889" r="96667"/>
                    </a14:imgEffect>
                  </a14:imgLayer>
                </a14:imgProps>
              </a:ext>
            </a:extLst>
          </a:blip>
          <a:srcRect l="37303" t="28564" r="2341" b="29089"/>
          <a:stretch/>
        </p:blipFill>
        <p:spPr>
          <a:xfrm>
            <a:off x="2767824" y="2129221"/>
            <a:ext cx="1563009" cy="1145393"/>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L_G01_U02_L02_04_01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4/6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40377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a:t>Reconocer vocales y consonantes en una palabra.</a:t>
            </a:r>
          </a:p>
        </p:txBody>
      </p:sp>
      <p:sp>
        <p:nvSpPr>
          <p:cNvPr id="21" name="CuadroTexto 20"/>
          <p:cNvSpPr txBox="1"/>
          <p:nvPr/>
        </p:nvSpPr>
        <p:spPr>
          <a:xfrm>
            <a:off x="203346" y="1257655"/>
            <a:ext cx="165088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Resumen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4216168" cy="307777"/>
          </a:xfrm>
          <a:prstGeom prst="rect">
            <a:avLst/>
          </a:prstGeom>
          <a:noFill/>
        </p:spPr>
        <p:txBody>
          <a:bodyPr wrap="none" rtlCol="0">
            <a:spAutoFit/>
          </a:bodyPr>
          <a:lstStyle/>
          <a:p>
            <a:r>
              <a:rPr lang="es-CO" sz="1400" dirty="0" smtClean="0"/>
              <a:t>Haz clic sobre los productos para conocer sus nombres.</a:t>
            </a:r>
            <a:endParaRPr lang="es-CO" sz="1400" dirty="0"/>
          </a:p>
        </p:txBody>
      </p:sp>
      <p:sp>
        <p:nvSpPr>
          <p:cNvPr id="26" name="CuadroTexto 25"/>
          <p:cNvSpPr txBox="1"/>
          <p:nvPr/>
        </p:nvSpPr>
        <p:spPr>
          <a:xfrm>
            <a:off x="7348709" y="1289061"/>
            <a:ext cx="175295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IL_L_G01_U02_L02_04_01_04 Las fresas de la canasta.</a:t>
            </a:r>
            <a:endParaRPr lang="es-CO" sz="1000" dirty="0">
              <a:latin typeface="Arial" panose="020B0604020202020204" pitchFamily="34" charset="0"/>
              <a:cs typeface="Arial" panose="020B0604020202020204" pitchFamily="34" charset="0"/>
            </a:endParaRPr>
          </a:p>
        </p:txBody>
      </p:sp>
      <p:sp>
        <p:nvSpPr>
          <p:cNvPr id="24" name="CuadroTexto 23"/>
          <p:cNvSpPr txBox="1"/>
          <p:nvPr/>
        </p:nvSpPr>
        <p:spPr>
          <a:xfrm>
            <a:off x="2530606" y="2102277"/>
            <a:ext cx="831486"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IL_L_G01_U02_L02_04_01_04</a:t>
            </a:r>
            <a:endParaRPr lang="es-CO" sz="800" dirty="0">
              <a:solidFill>
                <a:srgbClr val="FF0000"/>
              </a:solidFill>
            </a:endParaRPr>
          </a:p>
        </p:txBody>
      </p:sp>
      <p:sp>
        <p:nvSpPr>
          <p:cNvPr id="12" name="CuadroTexto 11"/>
          <p:cNvSpPr txBox="1"/>
          <p:nvPr/>
        </p:nvSpPr>
        <p:spPr>
          <a:xfrm>
            <a:off x="4290126" y="2206283"/>
            <a:ext cx="2750535" cy="1354217"/>
          </a:xfrm>
          <a:prstGeom prst="rect">
            <a:avLst/>
          </a:prstGeom>
          <a:noFill/>
        </p:spPr>
        <p:txBody>
          <a:bodyPr wrap="none" rtlCol="0">
            <a:spAutoFit/>
          </a:bodyPr>
          <a:lstStyle/>
          <a:p>
            <a:r>
              <a:rPr lang="es-ES" sz="2800" dirty="0" smtClean="0">
                <a:latin typeface="Century Gothic"/>
                <a:cs typeface="Century Gothic"/>
              </a:rPr>
              <a:t>fresas</a:t>
            </a:r>
          </a:p>
          <a:p>
            <a:r>
              <a:rPr lang="es-ES" dirty="0" smtClean="0">
                <a:latin typeface="Century Gothic"/>
                <a:cs typeface="Century Gothic"/>
              </a:rPr>
              <a:t>vocales: </a:t>
            </a:r>
            <a:r>
              <a:rPr lang="es-ES" dirty="0" smtClean="0">
                <a:solidFill>
                  <a:srgbClr val="58B302"/>
                </a:solidFill>
                <a:latin typeface="Century Gothic"/>
                <a:cs typeface="Century Gothic"/>
              </a:rPr>
              <a:t>e a</a:t>
            </a:r>
          </a:p>
          <a:p>
            <a:r>
              <a:rPr lang="es-ES" dirty="0" smtClean="0">
                <a:latin typeface="Century Gothic"/>
                <a:cs typeface="Century Gothic"/>
              </a:rPr>
              <a:t>consonantes: </a:t>
            </a:r>
            <a:r>
              <a:rPr lang="es-ES" dirty="0">
                <a:solidFill>
                  <a:srgbClr val="FF0000"/>
                </a:solidFill>
                <a:latin typeface="Century Gothic"/>
                <a:cs typeface="Century Gothic"/>
              </a:rPr>
              <a:t>f</a:t>
            </a:r>
            <a:r>
              <a:rPr lang="es-ES" dirty="0" smtClean="0">
                <a:solidFill>
                  <a:srgbClr val="FF0000"/>
                </a:solidFill>
                <a:latin typeface="Century Gothic"/>
                <a:cs typeface="Century Gothic"/>
              </a:rPr>
              <a:t> </a:t>
            </a:r>
            <a:r>
              <a:rPr lang="es-ES" dirty="0">
                <a:solidFill>
                  <a:srgbClr val="FF0000"/>
                </a:solidFill>
                <a:latin typeface="Century Gothic"/>
                <a:cs typeface="Century Gothic"/>
              </a:rPr>
              <a:t>r</a:t>
            </a:r>
            <a:r>
              <a:rPr lang="es-ES" dirty="0" smtClean="0">
                <a:solidFill>
                  <a:srgbClr val="FF0000"/>
                </a:solidFill>
                <a:latin typeface="Century Gothic"/>
                <a:cs typeface="Century Gothic"/>
              </a:rPr>
              <a:t> s s</a:t>
            </a:r>
          </a:p>
          <a:p>
            <a:r>
              <a:rPr lang="es-ES" dirty="0" smtClean="0">
                <a:latin typeface="Century Gothic"/>
                <a:cs typeface="Century Gothic"/>
              </a:rPr>
              <a:t>combinaciones: </a:t>
            </a:r>
            <a:r>
              <a:rPr lang="es-ES" dirty="0" smtClean="0">
                <a:solidFill>
                  <a:srgbClr val="FF0000"/>
                </a:solidFill>
                <a:latin typeface="Century Gothic"/>
                <a:cs typeface="Century Gothic"/>
              </a:rPr>
              <a:t>fr</a:t>
            </a:r>
            <a:r>
              <a:rPr lang="es-ES" dirty="0" smtClean="0">
                <a:solidFill>
                  <a:srgbClr val="58B302"/>
                </a:solidFill>
                <a:latin typeface="Century Gothic"/>
                <a:cs typeface="Century Gothic"/>
              </a:rPr>
              <a:t>e</a:t>
            </a:r>
            <a:r>
              <a:rPr lang="es-ES" dirty="0" smtClean="0">
                <a:latin typeface="Century Gothic"/>
                <a:cs typeface="Century Gothic"/>
              </a:rPr>
              <a:t> </a:t>
            </a:r>
            <a:r>
              <a:rPr lang="es-ES" dirty="0" smtClean="0">
                <a:solidFill>
                  <a:srgbClr val="FF0000"/>
                </a:solidFill>
                <a:latin typeface="Century Gothic"/>
                <a:cs typeface="Century Gothic"/>
              </a:rPr>
              <a:t>s</a:t>
            </a:r>
            <a:r>
              <a:rPr lang="es-ES" dirty="0" smtClean="0">
                <a:solidFill>
                  <a:srgbClr val="58B302"/>
                </a:solidFill>
                <a:latin typeface="Century Gothic"/>
                <a:cs typeface="Century Gothic"/>
              </a:rPr>
              <a:t>a</a:t>
            </a:r>
            <a:r>
              <a:rPr lang="es-ES" dirty="0">
                <a:solidFill>
                  <a:srgbClr val="FF0000"/>
                </a:solidFill>
                <a:latin typeface="Century Gothic"/>
                <a:cs typeface="Century Gothic"/>
              </a:rPr>
              <a:t>s</a:t>
            </a:r>
            <a:endParaRPr lang="es-ES" dirty="0">
              <a:solidFill>
                <a:srgbClr val="58B302"/>
              </a:solidFill>
              <a:latin typeface="Century Gothic"/>
              <a:cs typeface="Century Gothic"/>
            </a:endParaRPr>
          </a:p>
        </p:txBody>
      </p:sp>
      <p:sp>
        <p:nvSpPr>
          <p:cNvPr id="19" name="Botón de acción: Inicio 18">
            <a:hlinkClick r:id="" action="ppaction://hlinkshowjump?jump=firstslide" highlightClick="1"/>
          </p:cNvPr>
          <p:cNvSpPr/>
          <p:nvPr/>
        </p:nvSpPr>
        <p:spPr>
          <a:xfrm>
            <a:off x="6398561" y="1986469"/>
            <a:ext cx="358190" cy="309368"/>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13" name="Imagen 12"/>
          <p:cNvPicPr>
            <a:picLocks noChangeAspect="1"/>
          </p:cNvPicPr>
          <p:nvPr/>
        </p:nvPicPr>
        <p:blipFill rotWithShape="1">
          <a:blip r:embed="rId13">
            <a:extLst>
              <a:ext uri="{BEBA8EAE-BF5A-486C-A8C5-ECC9F3942E4B}">
                <a14:imgProps xmlns:a14="http://schemas.microsoft.com/office/drawing/2010/main">
                  <a14:imgLayer r:embed="rId14">
                    <a14:imgEffect>
                      <a14:backgroundRemoval t="36809" b="89149" l="15778" r="86000">
                        <a14:foregroundMark x1="48444" y1="39787" x2="48444" y2="39787"/>
                        <a14:foregroundMark x1="52444" y1="40213" x2="52444" y2="40213"/>
                        <a14:foregroundMark x1="38222" y1="57447" x2="38222" y2="57447"/>
                        <a14:foregroundMark x1="39556" y1="54894" x2="48222" y2="39362"/>
                        <a14:foregroundMark x1="53778" y1="40638" x2="63556" y2="58298"/>
                        <a14:backgroundMark x1="53333" y1="40213" x2="63111" y2="58298"/>
                        <a14:backgroundMark x1="43556" y1="45106" x2="43556" y2="45106"/>
                        <a14:backgroundMark x1="58889" y1="47447" x2="58889" y2="47447"/>
                        <a14:backgroundMark x1="61333" y1="51915" x2="61333" y2="51915"/>
                      </a14:backgroundRemoval>
                    </a14:imgEffect>
                    <a14:imgEffect>
                      <a14:saturation sat="66000"/>
                    </a14:imgEffect>
                  </a14:imgLayer>
                </a14:imgProps>
              </a:ext>
            </a:extLst>
          </a:blip>
          <a:srcRect l="14731" t="37256" r="13572" b="10628"/>
          <a:stretch/>
        </p:blipFill>
        <p:spPr>
          <a:xfrm>
            <a:off x="488441" y="3183235"/>
            <a:ext cx="2849231" cy="1164202"/>
          </a:xfrm>
          <a:prstGeom prst="rect">
            <a:avLst/>
          </a:prstGeom>
        </p:spPr>
      </p:pic>
    </p:spTree>
    <p:extLst>
      <p:ext uri="{BB962C8B-B14F-4D97-AF65-F5344CB8AC3E}">
        <p14:creationId xmlns:p14="http://schemas.microsoft.com/office/powerpoint/2010/main" val="277276708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2">
            <a:duotone>
              <a:prstClr val="black"/>
              <a:schemeClr val="accent1">
                <a:lumMod val="20000"/>
                <a:lumOff val="80000"/>
                <a:tint val="45000"/>
                <a:satMod val="400000"/>
              </a:schemeClr>
            </a:duotone>
          </a:blip>
          <a:srcRect b="9265"/>
          <a:stretch/>
        </p:blipFill>
        <p:spPr>
          <a:xfrm>
            <a:off x="41599" y="619076"/>
            <a:ext cx="7250224" cy="4062991"/>
          </a:xfrm>
          <a:prstGeom prst="rect">
            <a:avLst/>
          </a:prstGeom>
        </p:spPr>
      </p:pic>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5745" b="88511" l="7014" r="47059">
                        <a14:foregroundMark x1="26018" y1="16809" x2="26018" y2="16809"/>
                        <a14:foregroundMark x1="29638" y1="30426" x2="29638" y2="30426"/>
                        <a14:foregroundMark x1="30769" y1="7872" x2="36425" y2="85532"/>
                        <a14:foregroundMark x1="21493" y1="12766" x2="21493" y2="12766"/>
                        <a14:foregroundMark x1="23529" y1="7234" x2="23529" y2="24468"/>
                        <a14:foregroundMark x1="37104" y1="8298" x2="37783" y2="12128"/>
                        <a14:foregroundMark x1="39140" y1="8936" x2="43891" y2="27872"/>
                      </a14:backgroundRemoval>
                    </a14:imgEffect>
                  </a14:imgLayer>
                </a14:imgProps>
              </a:ext>
            </a:extLst>
          </a:blip>
          <a:srcRect l="8800" t="6384" r="53172" b="11640"/>
          <a:stretch/>
        </p:blipFill>
        <p:spPr>
          <a:xfrm>
            <a:off x="1001298" y="2947139"/>
            <a:ext cx="607343" cy="1392156"/>
          </a:xfrm>
          <a:prstGeom prst="rect">
            <a:avLst/>
          </a:prstGeom>
        </p:spPr>
      </p:pic>
      <p:pic>
        <p:nvPicPr>
          <p:cNvPr id="16" name="Imagen 15"/>
          <p:cNvPicPr>
            <a:picLocks noChangeAspect="1"/>
          </p:cNvPicPr>
          <p:nvPr/>
        </p:nvPicPr>
        <p:blipFill rotWithShape="1">
          <a:blip r:embed="rId5">
            <a:extLst>
              <a:ext uri="{BEBA8EAE-BF5A-486C-A8C5-ECC9F3942E4B}">
                <a14:imgProps xmlns:a14="http://schemas.microsoft.com/office/drawing/2010/main">
                  <a14:imgLayer r:embed="rId6">
                    <a14:imgEffect>
                      <a14:backgroundRemoval t="48158" b="93158" l="27778" r="47778"/>
                    </a14:imgEffect>
                  </a14:imgLayer>
                </a14:imgProps>
              </a:ext>
            </a:extLst>
          </a:blip>
          <a:srcRect l="29142" t="48402" r="54229" b="7870"/>
          <a:stretch/>
        </p:blipFill>
        <p:spPr>
          <a:xfrm>
            <a:off x="1636274" y="3280382"/>
            <a:ext cx="382610" cy="1018207"/>
          </a:xfrm>
          <a:prstGeom prst="rect">
            <a:avLst/>
          </a:prstGeom>
        </p:spPr>
      </p:pic>
      <p:pic>
        <p:nvPicPr>
          <p:cNvPr id="18" name="Imagen 17"/>
          <p:cNvPicPr>
            <a:picLocks noChangeAspect="1"/>
          </p:cNvPicPr>
          <p:nvPr/>
        </p:nvPicPr>
        <p:blipFill rotWithShape="1">
          <a:blip r:embed="rId7">
            <a:extLst>
              <a:ext uri="{BEBA8EAE-BF5A-486C-A8C5-ECC9F3942E4B}">
                <a14:imgProps xmlns:a14="http://schemas.microsoft.com/office/drawing/2010/main">
                  <a14:imgLayer r:embed="rId8">
                    <a14:imgEffect>
                      <a14:backgroundRemoval t="11277" b="84255" l="62877" r="90951">
                        <a14:foregroundMark x1="79118" y1="18298" x2="79118" y2="18298"/>
                        <a14:foregroundMark x1="70998" y1="12979" x2="86079" y2="26170"/>
                        <a14:foregroundMark x1="69142" y1="24043" x2="77958" y2="15106"/>
                      </a14:backgroundRemoval>
                    </a14:imgEffect>
                  </a14:imgLayer>
                </a14:imgProps>
              </a:ext>
            </a:extLst>
          </a:blip>
          <a:srcRect l="64146" t="12378" r="10404" b="16188"/>
          <a:stretch/>
        </p:blipFill>
        <p:spPr>
          <a:xfrm>
            <a:off x="2564308" y="3044834"/>
            <a:ext cx="401633" cy="1229331"/>
          </a:xfrm>
          <a:prstGeom prst="rect">
            <a:avLst/>
          </a:prstGeom>
        </p:spPr>
      </p:pic>
      <p:pic>
        <p:nvPicPr>
          <p:cNvPr id="17" name="Imagen 16"/>
          <p:cNvPicPr>
            <a:picLocks noChangeAspect="1"/>
          </p:cNvPicPr>
          <p:nvPr/>
        </p:nvPicPr>
        <p:blipFill rotWithShape="1">
          <a:blip r:embed="rId9">
            <a:extLst>
              <a:ext uri="{BEBA8EAE-BF5A-486C-A8C5-ECC9F3942E4B}">
                <a14:imgProps xmlns:a14="http://schemas.microsoft.com/office/drawing/2010/main">
                  <a14:imgLayer r:embed="rId10">
                    <a14:imgEffect>
                      <a14:backgroundRemoval t="17660" b="77447" l="3778" r="93556"/>
                    </a14:imgEffect>
                  </a14:imgLayer>
                </a14:imgProps>
              </a:ext>
            </a:extLst>
          </a:blip>
          <a:srcRect l="5715" t="18567" r="23927" b="22587"/>
          <a:stretch/>
        </p:blipFill>
        <p:spPr>
          <a:xfrm>
            <a:off x="2987624" y="1994611"/>
            <a:ext cx="1278084" cy="1116493"/>
          </a:xfrm>
          <a:prstGeom prst="rect">
            <a:avLst/>
          </a:prstGeom>
        </p:spPr>
      </p:pic>
      <p:pic>
        <p:nvPicPr>
          <p:cNvPr id="15" name="Imagen 14"/>
          <p:cNvPicPr>
            <a:picLocks noChangeAspect="1"/>
          </p:cNvPicPr>
          <p:nvPr/>
        </p:nvPicPr>
        <p:blipFill rotWithShape="1">
          <a:blip r:embed="rId11">
            <a:extLst>
              <a:ext uri="{BEBA8EAE-BF5A-486C-A8C5-ECC9F3942E4B}">
                <a14:imgProps xmlns:a14="http://schemas.microsoft.com/office/drawing/2010/main">
                  <a14:imgLayer r:embed="rId12">
                    <a14:imgEffect>
                      <a14:backgroundRemoval t="29149" b="70213" l="40889" r="96667"/>
                    </a14:imgEffect>
                  </a14:imgLayer>
                </a14:imgProps>
              </a:ext>
            </a:extLst>
          </a:blip>
          <a:srcRect l="37303" t="28564" r="2341" b="29089"/>
          <a:stretch/>
        </p:blipFill>
        <p:spPr>
          <a:xfrm>
            <a:off x="1652553" y="3610931"/>
            <a:ext cx="960599" cy="703939"/>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L_G01_U02_L02_04_01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5/6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40377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a:t>Reconocer vocales y consonantes en una palabra.</a:t>
            </a:r>
          </a:p>
        </p:txBody>
      </p:sp>
      <p:sp>
        <p:nvSpPr>
          <p:cNvPr id="21" name="CuadroTexto 20"/>
          <p:cNvSpPr txBox="1"/>
          <p:nvPr/>
        </p:nvSpPr>
        <p:spPr>
          <a:xfrm>
            <a:off x="203346" y="1257655"/>
            <a:ext cx="165088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Resumen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4216168" cy="307777"/>
          </a:xfrm>
          <a:prstGeom prst="rect">
            <a:avLst/>
          </a:prstGeom>
          <a:noFill/>
        </p:spPr>
        <p:txBody>
          <a:bodyPr wrap="none" rtlCol="0">
            <a:spAutoFit/>
          </a:bodyPr>
          <a:lstStyle/>
          <a:p>
            <a:r>
              <a:rPr lang="es-CO" sz="1400" dirty="0" smtClean="0"/>
              <a:t>Haz clic sobre los productos para conocer sus nombres.</a:t>
            </a:r>
            <a:endParaRPr lang="es-CO" sz="1400" dirty="0"/>
          </a:p>
        </p:txBody>
      </p:sp>
      <p:sp>
        <p:nvSpPr>
          <p:cNvPr id="26" name="CuadroTexto 25"/>
          <p:cNvSpPr txBox="1"/>
          <p:nvPr/>
        </p:nvSpPr>
        <p:spPr>
          <a:xfrm>
            <a:off x="7348709" y="1289061"/>
            <a:ext cx="175295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IL_L_G01_U02_L02_04_01_05 El queso de la canasta.</a:t>
            </a:r>
            <a:endParaRPr lang="es-CO" sz="1000" dirty="0">
              <a:latin typeface="Arial" panose="020B0604020202020204" pitchFamily="34" charset="0"/>
              <a:cs typeface="Arial" panose="020B0604020202020204" pitchFamily="34" charset="0"/>
            </a:endParaRPr>
          </a:p>
        </p:txBody>
      </p:sp>
      <p:sp>
        <p:nvSpPr>
          <p:cNvPr id="24" name="CuadroTexto 23"/>
          <p:cNvSpPr txBox="1"/>
          <p:nvPr/>
        </p:nvSpPr>
        <p:spPr>
          <a:xfrm>
            <a:off x="2799247" y="1735921"/>
            <a:ext cx="831486"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IL_L_G01_U02_L02_04_01_05</a:t>
            </a:r>
            <a:endParaRPr lang="es-CO" sz="800" dirty="0">
              <a:solidFill>
                <a:srgbClr val="FF0000"/>
              </a:solidFill>
            </a:endParaRPr>
          </a:p>
        </p:txBody>
      </p:sp>
      <p:sp>
        <p:nvSpPr>
          <p:cNvPr id="12" name="CuadroTexto 11"/>
          <p:cNvSpPr txBox="1"/>
          <p:nvPr/>
        </p:nvSpPr>
        <p:spPr>
          <a:xfrm>
            <a:off x="4290126" y="2206283"/>
            <a:ext cx="2811988" cy="1354217"/>
          </a:xfrm>
          <a:prstGeom prst="rect">
            <a:avLst/>
          </a:prstGeom>
          <a:noFill/>
        </p:spPr>
        <p:txBody>
          <a:bodyPr wrap="none" rtlCol="0">
            <a:spAutoFit/>
          </a:bodyPr>
          <a:lstStyle/>
          <a:p>
            <a:r>
              <a:rPr lang="es-ES" sz="2800" dirty="0" smtClean="0">
                <a:latin typeface="Century Gothic"/>
                <a:cs typeface="Century Gothic"/>
              </a:rPr>
              <a:t>queso</a:t>
            </a:r>
          </a:p>
          <a:p>
            <a:r>
              <a:rPr lang="es-ES" dirty="0" smtClean="0">
                <a:latin typeface="Century Gothic"/>
                <a:cs typeface="Century Gothic"/>
              </a:rPr>
              <a:t>vocales: </a:t>
            </a:r>
            <a:r>
              <a:rPr lang="es-ES" dirty="0" smtClean="0">
                <a:solidFill>
                  <a:srgbClr val="58B302"/>
                </a:solidFill>
                <a:latin typeface="Century Gothic"/>
                <a:cs typeface="Century Gothic"/>
              </a:rPr>
              <a:t>u e o</a:t>
            </a:r>
          </a:p>
          <a:p>
            <a:r>
              <a:rPr lang="es-ES" dirty="0" smtClean="0">
                <a:latin typeface="Century Gothic"/>
                <a:cs typeface="Century Gothic"/>
              </a:rPr>
              <a:t>consonantes: </a:t>
            </a:r>
            <a:r>
              <a:rPr lang="es-ES" dirty="0" smtClean="0">
                <a:solidFill>
                  <a:srgbClr val="FF0000"/>
                </a:solidFill>
                <a:latin typeface="Century Gothic"/>
                <a:cs typeface="Century Gothic"/>
              </a:rPr>
              <a:t> q </a:t>
            </a:r>
            <a:r>
              <a:rPr lang="es-ES" dirty="0">
                <a:solidFill>
                  <a:srgbClr val="FF0000"/>
                </a:solidFill>
                <a:latin typeface="Century Gothic"/>
                <a:cs typeface="Century Gothic"/>
              </a:rPr>
              <a:t>s</a:t>
            </a:r>
            <a:endParaRPr lang="es-ES" dirty="0" smtClean="0">
              <a:solidFill>
                <a:srgbClr val="FF0000"/>
              </a:solidFill>
              <a:latin typeface="Century Gothic"/>
              <a:cs typeface="Century Gothic"/>
            </a:endParaRPr>
          </a:p>
          <a:p>
            <a:r>
              <a:rPr lang="es-ES" dirty="0" smtClean="0">
                <a:latin typeface="Century Gothic"/>
                <a:cs typeface="Century Gothic"/>
              </a:rPr>
              <a:t>combinaciones: </a:t>
            </a:r>
            <a:r>
              <a:rPr lang="es-ES" dirty="0" smtClean="0">
                <a:solidFill>
                  <a:srgbClr val="FF0000"/>
                </a:solidFill>
                <a:latin typeface="Century Gothic"/>
                <a:cs typeface="Century Gothic"/>
              </a:rPr>
              <a:t>q</a:t>
            </a:r>
            <a:r>
              <a:rPr lang="es-ES" dirty="0" smtClean="0">
                <a:solidFill>
                  <a:srgbClr val="58B302"/>
                </a:solidFill>
                <a:latin typeface="Century Gothic"/>
                <a:cs typeface="Century Gothic"/>
              </a:rPr>
              <a:t>ue</a:t>
            </a:r>
            <a:r>
              <a:rPr lang="es-ES" dirty="0" smtClean="0">
                <a:latin typeface="Century Gothic"/>
                <a:cs typeface="Century Gothic"/>
              </a:rPr>
              <a:t> </a:t>
            </a:r>
            <a:r>
              <a:rPr lang="es-ES" dirty="0" smtClean="0">
                <a:solidFill>
                  <a:srgbClr val="FF0000"/>
                </a:solidFill>
                <a:latin typeface="Century Gothic"/>
                <a:cs typeface="Century Gothic"/>
              </a:rPr>
              <a:t>s</a:t>
            </a:r>
            <a:r>
              <a:rPr lang="es-ES" dirty="0">
                <a:solidFill>
                  <a:srgbClr val="58B302"/>
                </a:solidFill>
                <a:latin typeface="Century Gothic"/>
                <a:cs typeface="Century Gothic"/>
              </a:rPr>
              <a:t>o</a:t>
            </a:r>
          </a:p>
        </p:txBody>
      </p:sp>
      <p:sp>
        <p:nvSpPr>
          <p:cNvPr id="19" name="Botón de acción: Inicio 18">
            <a:hlinkClick r:id="" action="ppaction://hlinkshowjump?jump=firstslide" highlightClick="1"/>
          </p:cNvPr>
          <p:cNvSpPr/>
          <p:nvPr/>
        </p:nvSpPr>
        <p:spPr>
          <a:xfrm>
            <a:off x="6398561" y="1986469"/>
            <a:ext cx="358190" cy="309368"/>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13" name="Imagen 12"/>
          <p:cNvPicPr>
            <a:picLocks noChangeAspect="1"/>
          </p:cNvPicPr>
          <p:nvPr/>
        </p:nvPicPr>
        <p:blipFill rotWithShape="1">
          <a:blip r:embed="rId13">
            <a:extLst>
              <a:ext uri="{BEBA8EAE-BF5A-486C-A8C5-ECC9F3942E4B}">
                <a14:imgProps xmlns:a14="http://schemas.microsoft.com/office/drawing/2010/main">
                  <a14:imgLayer r:embed="rId14">
                    <a14:imgEffect>
                      <a14:backgroundRemoval t="36809" b="89149" l="15778" r="86000">
                        <a14:foregroundMark x1="48444" y1="39787" x2="48444" y2="39787"/>
                        <a14:foregroundMark x1="52444" y1="40213" x2="52444" y2="40213"/>
                        <a14:foregroundMark x1="38222" y1="57447" x2="38222" y2="57447"/>
                        <a14:foregroundMark x1="39556" y1="54894" x2="48222" y2="39362"/>
                        <a14:foregroundMark x1="53778" y1="40638" x2="63556" y2="58298"/>
                        <a14:backgroundMark x1="53333" y1="40213" x2="63111" y2="58298"/>
                        <a14:backgroundMark x1="43556" y1="45106" x2="43556" y2="45106"/>
                        <a14:backgroundMark x1="58889" y1="47447" x2="58889" y2="47447"/>
                        <a14:backgroundMark x1="61333" y1="51915" x2="61333" y2="51915"/>
                      </a14:backgroundRemoval>
                    </a14:imgEffect>
                    <a14:imgEffect>
                      <a14:saturation sat="66000"/>
                    </a14:imgEffect>
                  </a14:imgLayer>
                </a14:imgProps>
              </a:ext>
            </a:extLst>
          </a:blip>
          <a:srcRect l="14731" t="37256" r="13572" b="10628"/>
          <a:stretch/>
        </p:blipFill>
        <p:spPr>
          <a:xfrm>
            <a:off x="488441" y="3183235"/>
            <a:ext cx="2849231" cy="1164202"/>
          </a:xfrm>
          <a:prstGeom prst="rect">
            <a:avLst/>
          </a:prstGeom>
        </p:spPr>
      </p:pic>
    </p:spTree>
    <p:extLst>
      <p:ext uri="{BB962C8B-B14F-4D97-AF65-F5344CB8AC3E}">
        <p14:creationId xmlns:p14="http://schemas.microsoft.com/office/powerpoint/2010/main" val="27727670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Imagen 39"/>
          <p:cNvPicPr>
            <a:picLocks noChangeAspect="1"/>
          </p:cNvPicPr>
          <p:nvPr/>
        </p:nvPicPr>
        <p:blipFill rotWithShape="1">
          <a:blip r:embed="rId2"/>
          <a:srcRect b="9811"/>
          <a:stretch/>
        </p:blipFill>
        <p:spPr>
          <a:xfrm>
            <a:off x="39603" y="609598"/>
            <a:ext cx="7248525" cy="4047070"/>
          </a:xfrm>
          <a:prstGeom prst="rect">
            <a:avLst/>
          </a:prstGeom>
        </p:spPr>
      </p:pic>
      <p:pic>
        <p:nvPicPr>
          <p:cNvPr id="45" name="Imagen 44"/>
          <p:cNvPicPr>
            <a:picLocks noChangeAspect="1"/>
          </p:cNvPicPr>
          <p:nvPr/>
        </p:nvPicPr>
        <p:blipFill rotWithShape="1">
          <a:blip r:embed="rId3"/>
          <a:srcRect t="1963" r="5470" b="7013"/>
          <a:stretch/>
        </p:blipFill>
        <p:spPr>
          <a:xfrm>
            <a:off x="356868" y="1710267"/>
            <a:ext cx="6086266" cy="2824271"/>
          </a:xfrm>
          <a:prstGeom prst="rect">
            <a:avLst/>
          </a:prstGeom>
        </p:spPr>
      </p:pic>
      <p:pic>
        <p:nvPicPr>
          <p:cNvPr id="38" name="Imagen 37"/>
          <p:cNvPicPr>
            <a:picLocks noChangeAspect="1"/>
          </p:cNvPicPr>
          <p:nvPr/>
        </p:nvPicPr>
        <p:blipFill rotWithShape="1">
          <a:blip r:embed="rId4"/>
          <a:srcRect l="18791" t="11940" r="16617" b="21815"/>
          <a:stretch/>
        </p:blipFill>
        <p:spPr>
          <a:xfrm rot="21057843">
            <a:off x="1900789" y="1718070"/>
            <a:ext cx="1024466" cy="861554"/>
          </a:xfrm>
          <a:prstGeom prst="rect">
            <a:avLst/>
          </a:prstGeom>
        </p:spPr>
      </p:pic>
      <p:pic>
        <p:nvPicPr>
          <p:cNvPr id="15" name="Imagen 14"/>
          <p:cNvPicPr>
            <a:picLocks noChangeAspect="1"/>
          </p:cNvPicPr>
          <p:nvPr/>
        </p:nvPicPr>
        <p:blipFill rotWithShape="1">
          <a:blip r:embed="rId4"/>
          <a:srcRect l="18791" t="11940" r="16617" b="21815"/>
          <a:stretch/>
        </p:blipFill>
        <p:spPr>
          <a:xfrm rot="21057843">
            <a:off x="1745628" y="1710450"/>
            <a:ext cx="1024466" cy="861554"/>
          </a:xfrm>
          <a:prstGeom prst="rect">
            <a:avLst/>
          </a:prstGeom>
        </p:spPr>
      </p:pic>
      <p:pic>
        <p:nvPicPr>
          <p:cNvPr id="46" name="Imagen 4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3366801" y="2142168"/>
            <a:ext cx="1024466" cy="861554"/>
          </a:xfrm>
          <a:prstGeom prst="rect">
            <a:avLst/>
          </a:prstGeom>
        </p:spPr>
      </p:pic>
      <p:pic>
        <p:nvPicPr>
          <p:cNvPr id="48" name="Imagen 47"/>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725492" y="2291119"/>
            <a:ext cx="1024466" cy="861554"/>
          </a:xfrm>
          <a:prstGeom prst="rect">
            <a:avLst/>
          </a:prstGeom>
        </p:spPr>
      </p:pic>
      <p:pic>
        <p:nvPicPr>
          <p:cNvPr id="49" name="Imagen 48"/>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605672" y="3003722"/>
            <a:ext cx="1024466" cy="861554"/>
          </a:xfrm>
          <a:prstGeom prst="rect">
            <a:avLst/>
          </a:prstGeom>
        </p:spPr>
      </p:pic>
      <p:pic>
        <p:nvPicPr>
          <p:cNvPr id="50" name="Imagen 49"/>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046147" y="3131948"/>
            <a:ext cx="1024466" cy="861554"/>
          </a:xfrm>
          <a:prstGeom prst="rect">
            <a:avLst/>
          </a:prstGeom>
        </p:spPr>
      </p:pic>
      <p:sp>
        <p:nvSpPr>
          <p:cNvPr id="51" name="Rectángulo 50"/>
          <p:cNvSpPr/>
          <p:nvPr/>
        </p:nvSpPr>
        <p:spPr>
          <a:xfrm rot="623127">
            <a:off x="3564684" y="2019265"/>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52" name="Rectángulo 51"/>
          <p:cNvSpPr/>
          <p:nvPr/>
        </p:nvSpPr>
        <p:spPr>
          <a:xfrm rot="623127">
            <a:off x="5089700" y="2233257"/>
            <a:ext cx="351379"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3" name="Rectángulo 62"/>
          <p:cNvSpPr/>
          <p:nvPr/>
        </p:nvSpPr>
        <p:spPr>
          <a:xfrm rot="623127">
            <a:off x="2791206" y="2867962"/>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4" name="Rectángulo 63"/>
          <p:cNvSpPr/>
          <p:nvPr/>
        </p:nvSpPr>
        <p:spPr>
          <a:xfrm rot="623127">
            <a:off x="4271933" y="3038202"/>
            <a:ext cx="599844"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pic>
        <p:nvPicPr>
          <p:cNvPr id="66" name="Imagen 6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126639" y="2018044"/>
            <a:ext cx="1024466" cy="861554"/>
          </a:xfrm>
          <a:prstGeom prst="rect">
            <a:avLst/>
          </a:prstGeom>
        </p:spPr>
      </p:pic>
      <p:sp>
        <p:nvSpPr>
          <p:cNvPr id="67" name="Rectángulo 66"/>
          <p:cNvSpPr/>
          <p:nvPr/>
        </p:nvSpPr>
        <p:spPr>
          <a:xfrm rot="623127">
            <a:off x="2318111" y="1873908"/>
            <a:ext cx="641522" cy="923330"/>
          </a:xfrm>
          <a:prstGeom prst="rect">
            <a:avLst/>
          </a:prstGeom>
          <a:noFill/>
        </p:spPr>
        <p:txBody>
          <a:bodyPr wrap="none" lIns="91440" tIns="45720" rIns="91440" bIns="45720">
            <a:spAutoFit/>
          </a:bodyPr>
          <a:lstStyle/>
          <a:p>
            <a:pPr algn="ctr"/>
            <a:r>
              <a:rPr lang="es-E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8" name="Rectángulo redondeado 67"/>
          <p:cNvSpPr/>
          <p:nvPr/>
        </p:nvSpPr>
        <p:spPr>
          <a:xfrm>
            <a:off x="1712280" y="1636620"/>
            <a:ext cx="5240521" cy="2630350"/>
          </a:xfrm>
          <a:prstGeom prst="roundRect">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1" name="Rectángulo 70"/>
          <p:cNvSpPr/>
          <p:nvPr/>
        </p:nvSpPr>
        <p:spPr>
          <a:xfrm>
            <a:off x="2679878" y="1795268"/>
            <a:ext cx="3416321" cy="2400657"/>
          </a:xfrm>
          <a:prstGeom prst="rect">
            <a:avLst/>
          </a:prstGeom>
          <a:noFill/>
        </p:spPr>
        <p:txBody>
          <a:bodyPr wrap="none" lIns="91440" tIns="45720" rIns="91440" bIns="45720">
            <a:spAutoFit/>
          </a:bodyPr>
          <a:lstStyle/>
          <a:p>
            <a:pPr algn="ctr"/>
            <a:r>
              <a:rPr lang="es-ES" sz="150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 </a:t>
            </a:r>
            <a:r>
              <a:rPr lang="es-ES" sz="150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a</a:t>
            </a:r>
            <a:endParaRPr lang="es-ES" sz="15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cxnSp>
        <p:nvCxnSpPr>
          <p:cNvPr id="72" name="Conector curvado 71"/>
          <p:cNvCxnSpPr/>
          <p:nvPr/>
        </p:nvCxnSpPr>
        <p:spPr>
          <a:xfrm rot="10719030" flipV="1">
            <a:off x="4780946" y="2578265"/>
            <a:ext cx="762480" cy="272987"/>
          </a:xfrm>
          <a:prstGeom prst="curvedConnector3">
            <a:avLst>
              <a:gd name="adj1" fmla="val 9441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Conector recto de flecha 72"/>
          <p:cNvCxnSpPr/>
          <p:nvPr/>
        </p:nvCxnSpPr>
        <p:spPr>
          <a:xfrm rot="21519030" flipH="1">
            <a:off x="5979484" y="2578265"/>
            <a:ext cx="8466" cy="6878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Conector recto de flecha 73"/>
          <p:cNvCxnSpPr/>
          <p:nvPr/>
        </p:nvCxnSpPr>
        <p:spPr>
          <a:xfrm rot="21519030" flipH="1">
            <a:off x="2711350" y="2267053"/>
            <a:ext cx="567267" cy="1320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Conector recto de flecha 74"/>
          <p:cNvCxnSpPr/>
          <p:nvPr/>
        </p:nvCxnSpPr>
        <p:spPr>
          <a:xfrm rot="21519030">
            <a:off x="3769113" y="2267053"/>
            <a:ext cx="510171" cy="13706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Conector recto de flecha 75"/>
          <p:cNvCxnSpPr/>
          <p:nvPr/>
        </p:nvCxnSpPr>
        <p:spPr>
          <a:xfrm rot="21519030">
            <a:off x="3034524" y="3460853"/>
            <a:ext cx="916953" cy="84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7" name="Botón de acción: Sonido 76">
            <a:hlinkClick r:id="" action="ppaction://noaction" highlightClick="1">
              <a:snd r:embed="rId5" name="applause.wav"/>
            </a:hlinkClick>
          </p:cNvPr>
          <p:cNvSpPr/>
          <p:nvPr/>
        </p:nvSpPr>
        <p:spPr>
          <a:xfrm>
            <a:off x="6301357" y="3765892"/>
            <a:ext cx="406400" cy="339295"/>
          </a:xfrm>
          <a:prstGeom prst="actionButtonSound">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78" name="Imagen 77"/>
          <p:cNvPicPr>
            <a:picLocks noChangeAspect="1"/>
          </p:cNvPicPr>
          <p:nvPr/>
        </p:nvPicPr>
        <p:blipFill rotWithShape="1">
          <a:blip r:embed="rId6"/>
          <a:srcRect l="34790" t="5556" r="36963" b="57362"/>
          <a:stretch/>
        </p:blipFill>
        <p:spPr>
          <a:xfrm>
            <a:off x="6561621" y="1742120"/>
            <a:ext cx="234579" cy="223096"/>
          </a:xfrm>
          <a:prstGeom prst="round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38733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El sonido y la grafía de las vocales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47" name="CuadroTexto 46"/>
          <p:cNvSpPr txBox="1"/>
          <p:nvPr/>
        </p:nvSpPr>
        <p:spPr>
          <a:xfrm>
            <a:off x="7348709" y="1289061"/>
            <a:ext cx="1752958" cy="332398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cualquiera de las vocales se despliega un pop-up o se abre una sub pantalla que contiene el recuadro del tablero, la vocal a en mayúscula y minúscula, una serie de flechas que indican los trazos de escritura, el sonido correspondiente y el botón de cierre.</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cerrar vuelve al tablero con las cinco vocales.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Emplear audio </a:t>
            </a:r>
            <a:r>
              <a:rPr lang="es-CO" sz="1000" b="1" dirty="0" smtClean="0">
                <a:solidFill>
                  <a:srgbClr val="FF0000"/>
                </a:solidFill>
                <a:latin typeface="Arial" panose="020B0604020202020204" pitchFamily="34" charset="0"/>
                <a:cs typeface="Arial" panose="020B0604020202020204" pitchFamily="34" charset="0"/>
              </a:rPr>
              <a:t>SN_L_G01_U01_L01_03_01</a:t>
            </a:r>
          </a:p>
        </p:txBody>
      </p:sp>
      <p:sp>
        <p:nvSpPr>
          <p:cNvPr id="65" name="CuadroTexto 64"/>
          <p:cNvSpPr txBox="1"/>
          <p:nvPr/>
        </p:nvSpPr>
        <p:spPr>
          <a:xfrm>
            <a:off x="68435" y="5476095"/>
            <a:ext cx="9033231"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Narrador: a.</a:t>
            </a:r>
          </a:p>
          <a:p>
            <a:r>
              <a:rPr lang="es-CO" sz="1000" dirty="0" smtClean="0">
                <a:solidFill>
                  <a:srgbClr val="FF0000"/>
                </a:solidFill>
                <a:latin typeface="Arial" panose="020B0604020202020204" pitchFamily="34" charset="0"/>
                <a:cs typeface="Arial" panose="020B0604020202020204" pitchFamily="34" charset="0"/>
              </a:rPr>
              <a:t>SN_L_G01_U01_L01_03_01</a:t>
            </a:r>
            <a:endParaRPr lang="es-CO" sz="1000" dirty="0">
              <a:solidFill>
                <a:srgbClr val="FF0000"/>
              </a:solidFill>
              <a:latin typeface="Arial" panose="020B0604020202020204" pitchFamily="34" charset="0"/>
              <a:cs typeface="Arial" panose="020B0604020202020204" pitchFamily="34" charset="0"/>
            </a:endParaRPr>
          </a:p>
        </p:txBody>
      </p:sp>
      <p:pic>
        <p:nvPicPr>
          <p:cNvPr id="39" name="Imagen 38"/>
          <p:cNvPicPr>
            <a:picLocks noChangeAspect="1"/>
          </p:cNvPicPr>
          <p:nvPr/>
        </p:nvPicPr>
        <p:blipFill rotWithShape="1">
          <a:blip r:embed="rId4"/>
          <a:srcRect l="18791" t="11940" r="16617" b="21815"/>
          <a:stretch/>
        </p:blipFill>
        <p:spPr>
          <a:xfrm rot="20908726">
            <a:off x="1890229" y="1722490"/>
            <a:ext cx="1024466" cy="861554"/>
          </a:xfrm>
          <a:prstGeom prst="rect">
            <a:avLst/>
          </a:prstGeom>
        </p:spPr>
      </p:pic>
      <p:sp>
        <p:nvSpPr>
          <p:cNvPr id="70" name="Rectángulo 69"/>
          <p:cNvSpPr/>
          <p:nvPr/>
        </p:nvSpPr>
        <p:spPr>
          <a:xfrm rot="80970">
            <a:off x="2077643" y="1558452"/>
            <a:ext cx="641522" cy="923330"/>
          </a:xfrm>
          <a:prstGeom prst="rect">
            <a:avLst/>
          </a:prstGeom>
          <a:noFill/>
        </p:spPr>
        <p:txBody>
          <a:bodyPr wrap="none" lIns="91440" tIns="45720" rIns="91440" bIns="45720">
            <a:spAutoFit/>
          </a:bodyPr>
          <a:lstStyle/>
          <a:p>
            <a:pPr algn="ctr"/>
            <a:r>
              <a:rPr lang="es-E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Tree>
    <p:extLst>
      <p:ext uri="{BB962C8B-B14F-4D97-AF65-F5344CB8AC3E}">
        <p14:creationId xmlns:p14="http://schemas.microsoft.com/office/powerpoint/2010/main" val="241728420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4"/>
          <p:cNvPicPr>
            <a:picLocks noChangeAspect="1"/>
          </p:cNvPicPr>
          <p:nvPr/>
        </p:nvPicPr>
        <p:blipFill>
          <a:blip r:embed="rId2"/>
          <a:stretch>
            <a:fillRect/>
          </a:stretch>
        </p:blipFill>
        <p:spPr>
          <a:xfrm>
            <a:off x="56014" y="609820"/>
            <a:ext cx="7228571" cy="4000000"/>
          </a:xfrm>
          <a:prstGeom prst="rect">
            <a:avLst/>
          </a:prstGeom>
        </p:spPr>
      </p:pic>
      <p:pic>
        <p:nvPicPr>
          <p:cNvPr id="14" name="Imagen 13"/>
          <p:cNvPicPr>
            <a:picLocks noChangeAspect="1"/>
          </p:cNvPicPr>
          <p:nvPr/>
        </p:nvPicPr>
        <p:blipFill rotWithShape="1">
          <a:blip r:embed="rId3">
            <a:extLst>
              <a:ext uri="{BEBA8EAE-BF5A-486C-A8C5-ECC9F3942E4B}">
                <a14:imgProps xmlns:a14="http://schemas.microsoft.com/office/drawing/2010/main">
                  <a14:imgLayer r:embed="rId4">
                    <a14:imgEffect>
                      <a14:backgroundRemoval t="5745" b="88511" l="7014" r="47059">
                        <a14:foregroundMark x1="26018" y1="16809" x2="26018" y2="16809"/>
                        <a14:foregroundMark x1="29638" y1="30426" x2="29638" y2="30426"/>
                        <a14:foregroundMark x1="30769" y1="7872" x2="36425" y2="85532"/>
                        <a14:foregroundMark x1="21493" y1="12766" x2="21493" y2="12766"/>
                        <a14:foregroundMark x1="23529" y1="7234" x2="23529" y2="24468"/>
                        <a14:foregroundMark x1="37104" y1="8298" x2="37783" y2="12128"/>
                        <a14:foregroundMark x1="39140" y1="8936" x2="43891" y2="27872"/>
                      </a14:backgroundRemoval>
                    </a14:imgEffect>
                  </a14:imgLayer>
                </a14:imgProps>
              </a:ext>
            </a:extLst>
          </a:blip>
          <a:srcRect l="8800" t="6384" r="53172" b="11640"/>
          <a:stretch/>
        </p:blipFill>
        <p:spPr>
          <a:xfrm>
            <a:off x="1001298" y="2947139"/>
            <a:ext cx="607343" cy="1392156"/>
          </a:xfrm>
          <a:prstGeom prst="rect">
            <a:avLst/>
          </a:prstGeom>
        </p:spPr>
      </p:pic>
      <p:pic>
        <p:nvPicPr>
          <p:cNvPr id="16" name="Imagen 15"/>
          <p:cNvPicPr>
            <a:picLocks noChangeAspect="1"/>
          </p:cNvPicPr>
          <p:nvPr/>
        </p:nvPicPr>
        <p:blipFill rotWithShape="1">
          <a:blip r:embed="rId5">
            <a:extLst>
              <a:ext uri="{BEBA8EAE-BF5A-486C-A8C5-ECC9F3942E4B}">
                <a14:imgProps xmlns:a14="http://schemas.microsoft.com/office/drawing/2010/main">
                  <a14:imgLayer r:embed="rId6">
                    <a14:imgEffect>
                      <a14:backgroundRemoval t="48158" b="93158" l="27778" r="47778"/>
                    </a14:imgEffect>
                  </a14:imgLayer>
                </a14:imgProps>
              </a:ext>
            </a:extLst>
          </a:blip>
          <a:srcRect l="29142" t="48402" r="54229" b="7870"/>
          <a:stretch/>
        </p:blipFill>
        <p:spPr>
          <a:xfrm>
            <a:off x="1636274" y="3280382"/>
            <a:ext cx="382610" cy="1018207"/>
          </a:xfrm>
          <a:prstGeom prst="rect">
            <a:avLst/>
          </a:prstGeom>
        </p:spPr>
      </p:pic>
      <p:pic>
        <p:nvPicPr>
          <p:cNvPr id="18" name="Imagen 17"/>
          <p:cNvPicPr>
            <a:picLocks noChangeAspect="1"/>
          </p:cNvPicPr>
          <p:nvPr/>
        </p:nvPicPr>
        <p:blipFill rotWithShape="1">
          <a:blip r:embed="rId7">
            <a:extLst>
              <a:ext uri="{BEBA8EAE-BF5A-486C-A8C5-ECC9F3942E4B}">
                <a14:imgProps xmlns:a14="http://schemas.microsoft.com/office/drawing/2010/main">
                  <a14:imgLayer r:embed="rId8">
                    <a14:imgEffect>
                      <a14:backgroundRemoval t="11277" b="84255" l="62877" r="90951">
                        <a14:foregroundMark x1="79118" y1="18298" x2="79118" y2="18298"/>
                        <a14:foregroundMark x1="70998" y1="12979" x2="86079" y2="26170"/>
                        <a14:foregroundMark x1="69142" y1="24043" x2="77958" y2="15106"/>
                      </a14:backgroundRemoval>
                    </a14:imgEffect>
                  </a14:imgLayer>
                </a14:imgProps>
              </a:ext>
            </a:extLst>
          </a:blip>
          <a:srcRect l="64146" t="12378" r="10404" b="16188"/>
          <a:stretch/>
        </p:blipFill>
        <p:spPr>
          <a:xfrm>
            <a:off x="3590031" y="1811554"/>
            <a:ext cx="602410" cy="1843876"/>
          </a:xfrm>
          <a:prstGeom prst="rect">
            <a:avLst/>
          </a:prstGeom>
        </p:spPr>
      </p:pic>
      <p:pic>
        <p:nvPicPr>
          <p:cNvPr id="17" name="Imagen 16"/>
          <p:cNvPicPr>
            <a:picLocks noChangeAspect="1"/>
          </p:cNvPicPr>
          <p:nvPr/>
        </p:nvPicPr>
        <p:blipFill rotWithShape="1">
          <a:blip r:embed="rId9">
            <a:extLst>
              <a:ext uri="{BEBA8EAE-BF5A-486C-A8C5-ECC9F3942E4B}">
                <a14:imgProps xmlns:a14="http://schemas.microsoft.com/office/drawing/2010/main">
                  <a14:imgLayer r:embed="rId10">
                    <a14:imgEffect>
                      <a14:backgroundRemoval t="17660" b="77447" l="3778" r="93556"/>
                    </a14:imgEffect>
                  </a14:imgLayer>
                </a14:imgProps>
              </a:ext>
            </a:extLst>
          </a:blip>
          <a:srcRect l="5715" t="18567" r="23927" b="22587"/>
          <a:stretch/>
        </p:blipFill>
        <p:spPr>
          <a:xfrm>
            <a:off x="2320089" y="3517028"/>
            <a:ext cx="642106" cy="560923"/>
          </a:xfrm>
          <a:prstGeom prst="rect">
            <a:avLst/>
          </a:prstGeom>
        </p:spPr>
      </p:pic>
      <p:pic>
        <p:nvPicPr>
          <p:cNvPr id="15" name="Imagen 14"/>
          <p:cNvPicPr>
            <a:picLocks noChangeAspect="1"/>
          </p:cNvPicPr>
          <p:nvPr/>
        </p:nvPicPr>
        <p:blipFill rotWithShape="1">
          <a:blip r:embed="rId11">
            <a:extLst>
              <a:ext uri="{BEBA8EAE-BF5A-486C-A8C5-ECC9F3942E4B}">
                <a14:imgProps xmlns:a14="http://schemas.microsoft.com/office/drawing/2010/main">
                  <a14:imgLayer r:embed="rId12">
                    <a14:imgEffect>
                      <a14:backgroundRemoval t="29149" b="70213" l="40889" r="96667"/>
                    </a14:imgEffect>
                  </a14:imgLayer>
                </a14:imgProps>
              </a:ext>
            </a:extLst>
          </a:blip>
          <a:srcRect l="37303" t="28564" r="2341" b="29089"/>
          <a:stretch/>
        </p:blipFill>
        <p:spPr>
          <a:xfrm>
            <a:off x="1652553" y="3610931"/>
            <a:ext cx="960599" cy="703939"/>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L_G01_U02_L02_04_01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6/6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4403770"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a:t>Reconocer vocales y consonantes en una palabra.</a:t>
            </a:r>
          </a:p>
        </p:txBody>
      </p:sp>
      <p:sp>
        <p:nvSpPr>
          <p:cNvPr id="21" name="CuadroTexto 20"/>
          <p:cNvSpPr txBox="1"/>
          <p:nvPr/>
        </p:nvSpPr>
        <p:spPr>
          <a:xfrm>
            <a:off x="203346" y="1257655"/>
            <a:ext cx="1650888"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Resumen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4216168" cy="307777"/>
          </a:xfrm>
          <a:prstGeom prst="rect">
            <a:avLst/>
          </a:prstGeom>
          <a:noFill/>
        </p:spPr>
        <p:txBody>
          <a:bodyPr wrap="none" rtlCol="0">
            <a:spAutoFit/>
          </a:bodyPr>
          <a:lstStyle/>
          <a:p>
            <a:r>
              <a:rPr lang="es-CO" sz="1400" dirty="0" smtClean="0"/>
              <a:t>Haz clic sobre los productos para conocer sus nombres.</a:t>
            </a:r>
            <a:endParaRPr lang="es-CO" sz="1400" dirty="0"/>
          </a:p>
        </p:txBody>
      </p:sp>
      <p:sp>
        <p:nvSpPr>
          <p:cNvPr id="26" name="CuadroTexto 25"/>
          <p:cNvSpPr txBox="1"/>
          <p:nvPr/>
        </p:nvSpPr>
        <p:spPr>
          <a:xfrm>
            <a:off x="7348709" y="1289061"/>
            <a:ext cx="1752958" cy="55399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solidFill>
                  <a:srgbClr val="FF0000"/>
                </a:solidFill>
              </a:rPr>
              <a:t>IL_L_G01_U02_L02_04_01_06 La botella de jugo de la canasta.</a:t>
            </a:r>
            <a:endParaRPr lang="es-CO" sz="1000" dirty="0">
              <a:latin typeface="Arial" panose="020B0604020202020204" pitchFamily="34" charset="0"/>
              <a:cs typeface="Arial" panose="020B0604020202020204" pitchFamily="34" charset="0"/>
            </a:endParaRPr>
          </a:p>
        </p:txBody>
      </p:sp>
      <p:sp>
        <p:nvSpPr>
          <p:cNvPr id="24" name="CuadroTexto 23"/>
          <p:cNvSpPr txBox="1"/>
          <p:nvPr/>
        </p:nvSpPr>
        <p:spPr>
          <a:xfrm>
            <a:off x="3458641" y="3649119"/>
            <a:ext cx="831486"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800" dirty="0" smtClean="0">
                <a:solidFill>
                  <a:srgbClr val="FF0000"/>
                </a:solidFill>
              </a:rPr>
              <a:t>IL_L_G01_U02_L02_04_01_06</a:t>
            </a:r>
            <a:endParaRPr lang="es-CO" sz="800" dirty="0">
              <a:solidFill>
                <a:srgbClr val="FF0000"/>
              </a:solidFill>
            </a:endParaRPr>
          </a:p>
        </p:txBody>
      </p:sp>
      <p:pic>
        <p:nvPicPr>
          <p:cNvPr id="13" name="Imagen 12"/>
          <p:cNvPicPr>
            <a:picLocks noChangeAspect="1"/>
          </p:cNvPicPr>
          <p:nvPr/>
        </p:nvPicPr>
        <p:blipFill rotWithShape="1">
          <a:blip r:embed="rId13">
            <a:extLst>
              <a:ext uri="{BEBA8EAE-BF5A-486C-A8C5-ECC9F3942E4B}">
                <a14:imgProps xmlns:a14="http://schemas.microsoft.com/office/drawing/2010/main">
                  <a14:imgLayer r:embed="rId14">
                    <a14:imgEffect>
                      <a14:backgroundRemoval t="36809" b="89149" l="15778" r="86000">
                        <a14:foregroundMark x1="48444" y1="39787" x2="48444" y2="39787"/>
                        <a14:foregroundMark x1="52444" y1="40213" x2="52444" y2="40213"/>
                        <a14:foregroundMark x1="38222" y1="57447" x2="38222" y2="57447"/>
                        <a14:foregroundMark x1="39556" y1="54894" x2="48222" y2="39362"/>
                        <a14:foregroundMark x1="53778" y1="40638" x2="63556" y2="58298"/>
                        <a14:backgroundMark x1="53333" y1="40213" x2="63111" y2="58298"/>
                        <a14:backgroundMark x1="43556" y1="45106" x2="43556" y2="45106"/>
                        <a14:backgroundMark x1="58889" y1="47447" x2="58889" y2="47447"/>
                        <a14:backgroundMark x1="61333" y1="51915" x2="61333" y2="51915"/>
                      </a14:backgroundRemoval>
                    </a14:imgEffect>
                    <a14:imgEffect>
                      <a14:saturation sat="66000"/>
                    </a14:imgEffect>
                  </a14:imgLayer>
                </a14:imgProps>
              </a:ext>
            </a:extLst>
          </a:blip>
          <a:srcRect l="14731" t="37256" r="13572" b="10628"/>
          <a:stretch/>
        </p:blipFill>
        <p:spPr>
          <a:xfrm>
            <a:off x="488441" y="3183235"/>
            <a:ext cx="2849231" cy="1164202"/>
          </a:xfrm>
          <a:prstGeom prst="rect">
            <a:avLst/>
          </a:prstGeom>
        </p:spPr>
      </p:pic>
      <p:sp>
        <p:nvSpPr>
          <p:cNvPr id="12" name="CuadroTexto 11"/>
          <p:cNvSpPr txBox="1"/>
          <p:nvPr/>
        </p:nvSpPr>
        <p:spPr>
          <a:xfrm>
            <a:off x="4290126" y="2206283"/>
            <a:ext cx="2629120" cy="1354217"/>
          </a:xfrm>
          <a:prstGeom prst="rect">
            <a:avLst/>
          </a:prstGeom>
          <a:noFill/>
        </p:spPr>
        <p:txBody>
          <a:bodyPr wrap="none" rtlCol="0">
            <a:spAutoFit/>
          </a:bodyPr>
          <a:lstStyle/>
          <a:p>
            <a:r>
              <a:rPr lang="es-ES" sz="2800" dirty="0" smtClean="0">
                <a:latin typeface="Century Gothic"/>
                <a:cs typeface="Century Gothic"/>
              </a:rPr>
              <a:t>jugo</a:t>
            </a:r>
          </a:p>
          <a:p>
            <a:r>
              <a:rPr lang="es-ES" dirty="0" smtClean="0">
                <a:latin typeface="Century Gothic"/>
                <a:cs typeface="Century Gothic"/>
              </a:rPr>
              <a:t>vocales: </a:t>
            </a:r>
            <a:r>
              <a:rPr lang="es-ES" dirty="0">
                <a:solidFill>
                  <a:srgbClr val="58B302"/>
                </a:solidFill>
                <a:latin typeface="Century Gothic"/>
                <a:cs typeface="Century Gothic"/>
              </a:rPr>
              <a:t>u</a:t>
            </a:r>
            <a:r>
              <a:rPr lang="es-ES" dirty="0" smtClean="0">
                <a:solidFill>
                  <a:srgbClr val="58B302"/>
                </a:solidFill>
                <a:latin typeface="Century Gothic"/>
                <a:cs typeface="Century Gothic"/>
              </a:rPr>
              <a:t> </a:t>
            </a:r>
            <a:r>
              <a:rPr lang="es-ES" dirty="0">
                <a:solidFill>
                  <a:srgbClr val="58B302"/>
                </a:solidFill>
                <a:latin typeface="Century Gothic"/>
                <a:cs typeface="Century Gothic"/>
              </a:rPr>
              <a:t>o</a:t>
            </a:r>
            <a:endParaRPr lang="es-ES" dirty="0" smtClean="0">
              <a:solidFill>
                <a:srgbClr val="58B302"/>
              </a:solidFill>
              <a:latin typeface="Century Gothic"/>
              <a:cs typeface="Century Gothic"/>
            </a:endParaRPr>
          </a:p>
          <a:p>
            <a:r>
              <a:rPr lang="es-ES" dirty="0" smtClean="0">
                <a:latin typeface="Century Gothic"/>
                <a:cs typeface="Century Gothic"/>
              </a:rPr>
              <a:t>consonantes: </a:t>
            </a:r>
            <a:r>
              <a:rPr lang="es-ES" dirty="0">
                <a:solidFill>
                  <a:srgbClr val="FF0000"/>
                </a:solidFill>
                <a:latin typeface="Century Gothic"/>
                <a:cs typeface="Century Gothic"/>
              </a:rPr>
              <a:t>j</a:t>
            </a:r>
            <a:r>
              <a:rPr lang="es-ES" dirty="0" smtClean="0">
                <a:solidFill>
                  <a:srgbClr val="FF0000"/>
                </a:solidFill>
                <a:latin typeface="Century Gothic"/>
                <a:cs typeface="Century Gothic"/>
              </a:rPr>
              <a:t> g</a:t>
            </a:r>
          </a:p>
          <a:p>
            <a:r>
              <a:rPr lang="es-ES" dirty="0" smtClean="0">
                <a:latin typeface="Century Gothic"/>
                <a:cs typeface="Century Gothic"/>
              </a:rPr>
              <a:t>combinaciones: </a:t>
            </a:r>
            <a:r>
              <a:rPr lang="es-ES" dirty="0" smtClean="0">
                <a:solidFill>
                  <a:srgbClr val="FF0000"/>
                </a:solidFill>
                <a:latin typeface="Century Gothic"/>
                <a:cs typeface="Century Gothic"/>
              </a:rPr>
              <a:t>j</a:t>
            </a:r>
            <a:r>
              <a:rPr lang="es-ES" dirty="0">
                <a:solidFill>
                  <a:srgbClr val="58B302"/>
                </a:solidFill>
                <a:latin typeface="Century Gothic"/>
                <a:cs typeface="Century Gothic"/>
              </a:rPr>
              <a:t>u</a:t>
            </a:r>
            <a:r>
              <a:rPr lang="es-ES" dirty="0" smtClean="0">
                <a:latin typeface="Century Gothic"/>
                <a:cs typeface="Century Gothic"/>
              </a:rPr>
              <a:t> </a:t>
            </a:r>
            <a:r>
              <a:rPr lang="es-ES" dirty="0" smtClean="0">
                <a:solidFill>
                  <a:srgbClr val="FF0000"/>
                </a:solidFill>
                <a:latin typeface="Century Gothic"/>
                <a:cs typeface="Century Gothic"/>
              </a:rPr>
              <a:t>g</a:t>
            </a:r>
            <a:r>
              <a:rPr lang="es-ES" dirty="0">
                <a:solidFill>
                  <a:srgbClr val="58B302"/>
                </a:solidFill>
                <a:latin typeface="Century Gothic"/>
                <a:cs typeface="Century Gothic"/>
              </a:rPr>
              <a:t>o</a:t>
            </a:r>
          </a:p>
        </p:txBody>
      </p:sp>
      <p:sp>
        <p:nvSpPr>
          <p:cNvPr id="19" name="Botón de acción: Inicio 18">
            <a:hlinkClick r:id="" action="ppaction://hlinkshowjump?jump=firstslide" highlightClick="1"/>
          </p:cNvPr>
          <p:cNvSpPr/>
          <p:nvPr/>
        </p:nvSpPr>
        <p:spPr>
          <a:xfrm>
            <a:off x="6398561" y="1986469"/>
            <a:ext cx="358190" cy="309368"/>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277276708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n 32"/>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1</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22009"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3008681" cy="307777"/>
          </a:xfrm>
          <a:prstGeom prst="rect">
            <a:avLst/>
          </a:prstGeom>
          <a:noFill/>
        </p:spPr>
        <p:txBody>
          <a:bodyPr wrap="none" rtlCol="0">
            <a:spAutoFit/>
          </a:bodyPr>
          <a:lstStyle/>
          <a:p>
            <a:r>
              <a:rPr lang="es-CO" sz="1400" dirty="0" smtClean="0"/>
              <a:t>Completa el nombre de los elementos.</a:t>
            </a:r>
            <a:endParaRPr lang="es-CO" sz="1400" dirty="0"/>
          </a:p>
        </p:txBody>
      </p:sp>
      <p:sp>
        <p:nvSpPr>
          <p:cNvPr id="26" name="CuadroTexto 25"/>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tres imágenes y tres recuadros con sus nombres. </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Los nombres de los elementos están incompletos; permitir la escritura-</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IL_L_G01_U02_L02_05_01_01 Ciruelas.</a:t>
            </a:r>
          </a:p>
          <a:p>
            <a:r>
              <a:rPr lang="es-CO" sz="1000" dirty="0" smtClean="0">
                <a:solidFill>
                  <a:srgbClr val="FF0000"/>
                </a:solidFill>
              </a:rPr>
              <a:t>IL_L_G01_U02_L02_05_01_02 Almendras.</a:t>
            </a:r>
          </a:p>
          <a:p>
            <a:r>
              <a:rPr lang="es-CO" sz="1000" dirty="0" smtClean="0">
                <a:solidFill>
                  <a:srgbClr val="FF0000"/>
                </a:solidFill>
              </a:rPr>
              <a:t>IL_L_G01_U02_L02_05_01_03 Corredor.</a:t>
            </a:r>
            <a:endParaRPr lang="es-CO" sz="1000" dirty="0">
              <a:latin typeface="Arial" panose="020B0604020202020204" pitchFamily="34" charset="0"/>
              <a:cs typeface="Arial" panose="020B0604020202020204" pitchFamily="34" charset="0"/>
            </a:endParaRPr>
          </a:p>
        </p:txBody>
      </p:sp>
      <p:sp>
        <p:nvSpPr>
          <p:cNvPr id="24" name="CuadroTexto 23"/>
          <p:cNvSpPr txBox="1"/>
          <p:nvPr/>
        </p:nvSpPr>
        <p:spPr>
          <a:xfrm>
            <a:off x="522732" y="3253137"/>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IL_L_G01_U02_L02_05_01_01</a:t>
            </a:r>
            <a:endParaRPr lang="es-CO" sz="1200" dirty="0">
              <a:solidFill>
                <a:srgbClr val="FF0000"/>
              </a:solidFill>
            </a:endParaRPr>
          </a:p>
        </p:txBody>
      </p:sp>
      <p:pic>
        <p:nvPicPr>
          <p:cNvPr id="22" name="Imagen 2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778" r="96667"/>
                    </a14:imgEffect>
                  </a14:imgLayer>
                </a14:imgProps>
              </a:ext>
            </a:extLst>
          </a:blip>
          <a:srcRect l="2018" t="10290" r="4078" b="27761"/>
          <a:stretch/>
        </p:blipFill>
        <p:spPr>
          <a:xfrm>
            <a:off x="764703" y="2157419"/>
            <a:ext cx="1829824" cy="1126692"/>
          </a:xfrm>
          <a:prstGeom prst="rect">
            <a:avLst/>
          </a:prstGeom>
        </p:spPr>
      </p:pic>
      <p:pic>
        <p:nvPicPr>
          <p:cNvPr id="25" name="Imagen 24"/>
          <p:cNvPicPr>
            <a:picLocks noChangeAspect="1"/>
          </p:cNvPicPr>
          <p:nvPr/>
        </p:nvPicPr>
        <p:blipFill rotWithShape="1">
          <a:blip r:embed="rId5"/>
          <a:srcRect l="9664" t="25723" r="9335" b="26466"/>
          <a:stretch/>
        </p:blipFill>
        <p:spPr>
          <a:xfrm>
            <a:off x="2894944" y="2171074"/>
            <a:ext cx="1882683" cy="1160638"/>
          </a:xfrm>
          <a:prstGeom prst="rect">
            <a:avLst/>
          </a:prstGeom>
        </p:spPr>
      </p:pic>
      <p:pic>
        <p:nvPicPr>
          <p:cNvPr id="27" name="Imagen 26"/>
          <p:cNvPicPr>
            <a:picLocks noChangeAspect="1"/>
          </p:cNvPicPr>
          <p:nvPr/>
        </p:nvPicPr>
        <p:blipFill rotWithShape="1">
          <a:blip r:embed="rId6">
            <a:extLst>
              <a:ext uri="{BEBA8EAE-BF5A-486C-A8C5-ECC9F3942E4B}">
                <a14:imgProps xmlns:a14="http://schemas.microsoft.com/office/drawing/2010/main">
                  <a14:imgLayer r:embed="rId7">
                    <a14:imgEffect>
                      <a14:backgroundRemoval t="11186" b="88814" l="20000" r="98222">
                        <a14:foregroundMark x1="31778" y1="82327" x2="42444" y2="72036"/>
                        <a14:foregroundMark x1="29556" y1="74049" x2="42000" y2="70917"/>
                      </a14:backgroundRemoval>
                    </a14:imgEffect>
                  </a14:imgLayer>
                </a14:imgProps>
              </a:ext>
            </a:extLst>
          </a:blip>
          <a:srcRect l="23045" t="14482" r="3362" b="13358"/>
          <a:stretch/>
        </p:blipFill>
        <p:spPr>
          <a:xfrm>
            <a:off x="5025189" y="1993565"/>
            <a:ext cx="1486071" cy="1447382"/>
          </a:xfrm>
          <a:prstGeom prst="rect">
            <a:avLst/>
          </a:prstGeom>
        </p:spPr>
      </p:pic>
      <p:sp>
        <p:nvSpPr>
          <p:cNvPr id="28" name="CuadroTexto 27"/>
          <p:cNvSpPr txBox="1"/>
          <p:nvPr/>
        </p:nvSpPr>
        <p:spPr>
          <a:xfrm>
            <a:off x="671633" y="3529426"/>
            <a:ext cx="1826141"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___rue___</a:t>
            </a:r>
            <a:endParaRPr lang="es-CO" sz="2800" dirty="0">
              <a:latin typeface="Century Gothic" panose="020B0502020202020204" pitchFamily="34" charset="0"/>
            </a:endParaRPr>
          </a:p>
        </p:txBody>
      </p:sp>
      <p:sp>
        <p:nvSpPr>
          <p:cNvPr id="29" name="CuadroTexto 28"/>
          <p:cNvSpPr txBox="1"/>
          <p:nvPr/>
        </p:nvSpPr>
        <p:spPr>
          <a:xfrm>
            <a:off x="2723443" y="3255337"/>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IL_L_G01_U02_L02_05_01_02</a:t>
            </a:r>
            <a:endParaRPr lang="es-CO" sz="1200" dirty="0">
              <a:solidFill>
                <a:srgbClr val="FF0000"/>
              </a:solidFill>
            </a:endParaRPr>
          </a:p>
        </p:txBody>
      </p:sp>
      <p:sp>
        <p:nvSpPr>
          <p:cNvPr id="30" name="CuadroTexto 29"/>
          <p:cNvSpPr txBox="1"/>
          <p:nvPr/>
        </p:nvSpPr>
        <p:spPr>
          <a:xfrm>
            <a:off x="2653864" y="3531626"/>
            <a:ext cx="2214268"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almen___as</a:t>
            </a:r>
            <a:endParaRPr lang="es-CO" sz="2800" dirty="0">
              <a:latin typeface="Century Gothic" panose="020B0502020202020204" pitchFamily="34" charset="0"/>
            </a:endParaRPr>
          </a:p>
        </p:txBody>
      </p:sp>
      <p:sp>
        <p:nvSpPr>
          <p:cNvPr id="31" name="CuadroTexto 30"/>
          <p:cNvSpPr txBox="1"/>
          <p:nvPr/>
        </p:nvSpPr>
        <p:spPr>
          <a:xfrm>
            <a:off x="4894652" y="3241683"/>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IL_L_G01_U02_L02_05_01_03</a:t>
            </a:r>
            <a:endParaRPr lang="es-CO" sz="1200" dirty="0">
              <a:solidFill>
                <a:srgbClr val="FF0000"/>
              </a:solidFill>
            </a:endParaRPr>
          </a:p>
        </p:txBody>
      </p:sp>
      <p:sp>
        <p:nvSpPr>
          <p:cNvPr id="32" name="CuadroTexto 31"/>
          <p:cNvSpPr txBox="1"/>
          <p:nvPr/>
        </p:nvSpPr>
        <p:spPr>
          <a:xfrm>
            <a:off x="5043553" y="3517972"/>
            <a:ext cx="1959341"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co____dor</a:t>
            </a:r>
            <a:endParaRPr lang="es-CO" sz="2800" dirty="0">
              <a:latin typeface="Century Gothic" panose="020B0502020202020204" pitchFamily="34" charset="0"/>
            </a:endParaRPr>
          </a:p>
        </p:txBody>
      </p:sp>
    </p:spTree>
    <p:extLst>
      <p:ext uri="{BB962C8B-B14F-4D97-AF65-F5344CB8AC3E}">
        <p14:creationId xmlns:p14="http://schemas.microsoft.com/office/powerpoint/2010/main" val="365226298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41599" y="619076"/>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22009"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3008681" cy="307777"/>
          </a:xfrm>
          <a:prstGeom prst="rect">
            <a:avLst/>
          </a:prstGeom>
          <a:noFill/>
        </p:spPr>
        <p:txBody>
          <a:bodyPr wrap="none" rtlCol="0">
            <a:spAutoFit/>
          </a:bodyPr>
          <a:lstStyle/>
          <a:p>
            <a:r>
              <a:rPr lang="es-CO" sz="1400" dirty="0" smtClean="0"/>
              <a:t>Completa el nombre de los elementos.</a:t>
            </a:r>
            <a:endParaRPr lang="es-CO" sz="1400" dirty="0"/>
          </a:p>
        </p:txBody>
      </p:sp>
      <p:sp>
        <p:nvSpPr>
          <p:cNvPr id="26" name="CuadroTexto 25"/>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tres imágenes y tres recuadros con sus nombres. </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Los nombres de los elementos están incompletos; permitir la escritura-</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IL_L_G01_U02_L02_05_01_04 Gigante.</a:t>
            </a:r>
          </a:p>
          <a:p>
            <a:r>
              <a:rPr lang="es-CO" sz="1000" dirty="0" smtClean="0">
                <a:solidFill>
                  <a:srgbClr val="FF0000"/>
                </a:solidFill>
              </a:rPr>
              <a:t>IL_L_G01_U02_L02_05_01_05 Grupo de bananos IL_L_G01_U02_L02_05_01_06 Árbol.</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739908" y="3529426"/>
            <a:ext cx="1571339"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gi____te</a:t>
            </a:r>
            <a:endParaRPr lang="es-CO" sz="2800" dirty="0">
              <a:latin typeface="Century Gothic" panose="020B0502020202020204" pitchFamily="34" charset="0"/>
            </a:endParaRPr>
          </a:p>
        </p:txBody>
      </p:sp>
      <p:sp>
        <p:nvSpPr>
          <p:cNvPr id="30" name="CuadroTexto 29"/>
          <p:cNvSpPr txBox="1"/>
          <p:nvPr/>
        </p:nvSpPr>
        <p:spPr>
          <a:xfrm>
            <a:off x="2913309" y="3531626"/>
            <a:ext cx="1677763"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bana___</a:t>
            </a:r>
            <a:endParaRPr lang="es-CO" sz="2800" dirty="0">
              <a:latin typeface="Century Gothic" panose="020B0502020202020204" pitchFamily="34" charset="0"/>
            </a:endParaRPr>
          </a:p>
        </p:txBody>
      </p:sp>
      <p:sp>
        <p:nvSpPr>
          <p:cNvPr id="32" name="CuadroTexto 31"/>
          <p:cNvSpPr txBox="1"/>
          <p:nvPr/>
        </p:nvSpPr>
        <p:spPr>
          <a:xfrm>
            <a:off x="5371273" y="3517972"/>
            <a:ext cx="1275209"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___bol</a:t>
            </a:r>
            <a:endParaRPr lang="es-CO" sz="2800" dirty="0">
              <a:latin typeface="Century Gothic" panose="020B0502020202020204" pitchFamily="34" charset="0"/>
            </a:endParaRPr>
          </a:p>
        </p:txBody>
      </p:sp>
      <p:pic>
        <p:nvPicPr>
          <p:cNvPr id="12" name="Imagen 11"/>
          <p:cNvPicPr>
            <a:picLocks noChangeAspect="1"/>
          </p:cNvPicPr>
          <p:nvPr/>
        </p:nvPicPr>
        <p:blipFill rotWithShape="1">
          <a:blip r:embed="rId3">
            <a:extLst>
              <a:ext uri="{BEBA8EAE-BF5A-486C-A8C5-ECC9F3942E4B}">
                <a14:imgProps xmlns:a14="http://schemas.microsoft.com/office/drawing/2010/main">
                  <a14:imgLayer r:embed="rId4">
                    <a14:imgEffect>
                      <a14:backgroundRemoval t="0" b="95319" l="9867" r="100000"/>
                    </a14:imgEffect>
                  </a14:imgLayer>
                </a14:imgProps>
              </a:ext>
            </a:extLst>
          </a:blip>
          <a:srcRect l="28742" t="93" b="5155"/>
          <a:stretch/>
        </p:blipFill>
        <p:spPr>
          <a:xfrm>
            <a:off x="947687" y="1802402"/>
            <a:ext cx="1056928" cy="1761438"/>
          </a:xfrm>
          <a:prstGeom prst="rect">
            <a:avLst/>
          </a:prstGeom>
        </p:spPr>
      </p:pic>
      <p:sp>
        <p:nvSpPr>
          <p:cNvPr id="24" name="CuadroTexto 23"/>
          <p:cNvSpPr txBox="1"/>
          <p:nvPr/>
        </p:nvSpPr>
        <p:spPr>
          <a:xfrm>
            <a:off x="522732" y="3253137"/>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IL_L_G01_U02_L02_05_01_04</a:t>
            </a:r>
            <a:endParaRPr lang="es-CO" sz="1200" dirty="0">
              <a:solidFill>
                <a:srgbClr val="FF0000"/>
              </a:solidFill>
            </a:endParaRPr>
          </a:p>
        </p:txBody>
      </p:sp>
      <p:pic>
        <p:nvPicPr>
          <p:cNvPr id="13" name="Imagen 12"/>
          <p:cNvPicPr>
            <a:picLocks noChangeAspect="1"/>
          </p:cNvPicPr>
          <p:nvPr/>
        </p:nvPicPr>
        <p:blipFill rotWithShape="1">
          <a:blip r:embed="rId5">
            <a:extLst>
              <a:ext uri="{BEBA8EAE-BF5A-486C-A8C5-ECC9F3942E4B}">
                <a14:imgProps xmlns:a14="http://schemas.microsoft.com/office/drawing/2010/main">
                  <a14:imgLayer r:embed="rId6">
                    <a14:imgEffect>
                      <a14:backgroundRemoval t="9840" b="89931" l="7556" r="90000">
                        <a14:foregroundMark x1="78222" y1="46453" x2="78222" y2="46453"/>
                        <a14:foregroundMark x1="80667" y1="41419" x2="77333" y2="49657"/>
                      </a14:backgroundRemoval>
                    </a14:imgEffect>
                  </a14:imgLayer>
                </a14:imgProps>
              </a:ext>
            </a:extLst>
          </a:blip>
          <a:srcRect l="5124" t="8997" r="11008" b="15226"/>
          <a:stretch/>
        </p:blipFill>
        <p:spPr>
          <a:xfrm>
            <a:off x="2731081" y="1917319"/>
            <a:ext cx="1829824" cy="1605557"/>
          </a:xfrm>
          <a:prstGeom prst="rect">
            <a:avLst/>
          </a:prstGeom>
        </p:spPr>
      </p:pic>
      <p:sp>
        <p:nvSpPr>
          <p:cNvPr id="29" name="CuadroTexto 28"/>
          <p:cNvSpPr txBox="1"/>
          <p:nvPr/>
        </p:nvSpPr>
        <p:spPr>
          <a:xfrm>
            <a:off x="2723443" y="3255337"/>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IL_L_G01_U02_L02_05_01_05</a:t>
            </a:r>
            <a:endParaRPr lang="es-CO" sz="1200" dirty="0">
              <a:solidFill>
                <a:srgbClr val="FF0000"/>
              </a:solidFill>
            </a:endParaRPr>
          </a:p>
        </p:txBody>
      </p:sp>
      <p:pic>
        <p:nvPicPr>
          <p:cNvPr id="14" name="Imagen 13"/>
          <p:cNvPicPr>
            <a:picLocks noChangeAspect="1"/>
          </p:cNvPicPr>
          <p:nvPr/>
        </p:nvPicPr>
        <p:blipFill rotWithShape="1">
          <a:blip r:embed="rId7">
            <a:extLst>
              <a:ext uri="{BEBA8EAE-BF5A-486C-A8C5-ECC9F3942E4B}">
                <a14:imgProps xmlns:a14="http://schemas.microsoft.com/office/drawing/2010/main">
                  <a14:imgLayer r:embed="rId8">
                    <a14:imgEffect>
                      <a14:backgroundRemoval t="28785" b="58209" l="27778" r="54667"/>
                    </a14:imgEffect>
                  </a14:imgLayer>
                </a14:imgProps>
              </a:ext>
            </a:extLst>
          </a:blip>
          <a:srcRect l="27824" t="28758" r="45415" b="41440"/>
          <a:stretch/>
        </p:blipFill>
        <p:spPr>
          <a:xfrm>
            <a:off x="5202709" y="1732422"/>
            <a:ext cx="1624993" cy="1886035"/>
          </a:xfrm>
          <a:prstGeom prst="rect">
            <a:avLst/>
          </a:prstGeom>
        </p:spPr>
      </p:pic>
      <p:sp>
        <p:nvSpPr>
          <p:cNvPr id="31" name="CuadroTexto 30"/>
          <p:cNvSpPr txBox="1"/>
          <p:nvPr/>
        </p:nvSpPr>
        <p:spPr>
          <a:xfrm>
            <a:off x="4894652" y="3241683"/>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IL_L_G01_U02_L02_05_01_06</a:t>
            </a:r>
            <a:endParaRPr lang="es-CO" sz="1200" dirty="0">
              <a:solidFill>
                <a:srgbClr val="FF0000"/>
              </a:solidFill>
            </a:endParaRPr>
          </a:p>
        </p:txBody>
      </p:sp>
    </p:spTree>
    <p:extLst>
      <p:ext uri="{BB962C8B-B14F-4D97-AF65-F5344CB8AC3E}">
        <p14:creationId xmlns:p14="http://schemas.microsoft.com/office/powerpoint/2010/main" val="343060388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4"/>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8592"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3</a:t>
            </a:r>
            <a:r>
              <a:rPr lang="es-CO" sz="1200" dirty="0" smtClean="0">
                <a:latin typeface="Arial" panose="020B0604020202020204" pitchFamily="34" charset="0"/>
                <a:cs typeface="Arial" panose="020B0604020202020204" pitchFamily="34" charset="0"/>
              </a:rPr>
              <a:t>/5</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22009"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1</a:t>
            </a:r>
            <a:endParaRPr lang="es-CO" sz="1200" dirty="0"/>
          </a:p>
        </p:txBody>
      </p:sp>
      <p:sp>
        <p:nvSpPr>
          <p:cNvPr id="23" name="CuadroTexto 22"/>
          <p:cNvSpPr txBox="1"/>
          <p:nvPr/>
        </p:nvSpPr>
        <p:spPr>
          <a:xfrm>
            <a:off x="162092" y="1494135"/>
            <a:ext cx="3008681" cy="307777"/>
          </a:xfrm>
          <a:prstGeom prst="rect">
            <a:avLst/>
          </a:prstGeom>
          <a:noFill/>
        </p:spPr>
        <p:txBody>
          <a:bodyPr wrap="none" rtlCol="0">
            <a:spAutoFit/>
          </a:bodyPr>
          <a:lstStyle/>
          <a:p>
            <a:r>
              <a:rPr lang="es-CO" sz="1400" dirty="0" smtClean="0"/>
              <a:t>Completa el nombre de los elementos.</a:t>
            </a:r>
            <a:endParaRPr lang="es-CO" sz="1400" dirty="0"/>
          </a:p>
        </p:txBody>
      </p:sp>
      <p:sp>
        <p:nvSpPr>
          <p:cNvPr id="26" name="CuadroTexto 25"/>
          <p:cNvSpPr txBox="1"/>
          <p:nvPr/>
        </p:nvSpPr>
        <p:spPr>
          <a:xfrm>
            <a:off x="7348709" y="1289061"/>
            <a:ext cx="1752958" cy="270843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Aparecen tres imágenes y tres recuadros con sus nombres. </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Los nombres de los elementos están incompletos; permitir la escritura-</a:t>
            </a:r>
          </a:p>
          <a:p>
            <a:endParaRPr lang="es-CO" sz="1000" dirty="0">
              <a:latin typeface="Arial" panose="020B0604020202020204" pitchFamily="34" charset="0"/>
              <a:cs typeface="Arial" panose="020B0604020202020204" pitchFamily="34" charset="0"/>
            </a:endParaRPr>
          </a:p>
          <a:p>
            <a:r>
              <a:rPr lang="es-CO" sz="1000" dirty="0" smtClean="0">
                <a:solidFill>
                  <a:srgbClr val="FF0000"/>
                </a:solidFill>
              </a:rPr>
              <a:t>IL_L_G01_U02_L02_05_01_07 Coco.</a:t>
            </a:r>
          </a:p>
          <a:p>
            <a:r>
              <a:rPr lang="es-CO" sz="1000" dirty="0" smtClean="0">
                <a:solidFill>
                  <a:srgbClr val="FF0000"/>
                </a:solidFill>
              </a:rPr>
              <a:t>IL_L_G01_U02_L02_05_01_08 Aeroplano. IL_L_G01_U02_L02_05_01_09 Estrella.</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739908" y="3529426"/>
            <a:ext cx="1367432"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c__c__</a:t>
            </a:r>
            <a:endParaRPr lang="es-CO" sz="2800" dirty="0">
              <a:latin typeface="Century Gothic" panose="020B0502020202020204" pitchFamily="34" charset="0"/>
            </a:endParaRPr>
          </a:p>
        </p:txBody>
      </p:sp>
      <p:sp>
        <p:nvSpPr>
          <p:cNvPr id="30" name="CuadroTexto 29"/>
          <p:cNvSpPr txBox="1"/>
          <p:nvPr/>
        </p:nvSpPr>
        <p:spPr>
          <a:xfrm>
            <a:off x="2694829" y="3531626"/>
            <a:ext cx="2177274"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aero____no</a:t>
            </a:r>
            <a:endParaRPr lang="es-CO" sz="2800" dirty="0">
              <a:latin typeface="Century Gothic" panose="020B0502020202020204" pitchFamily="34" charset="0"/>
            </a:endParaRPr>
          </a:p>
        </p:txBody>
      </p:sp>
      <p:sp>
        <p:nvSpPr>
          <p:cNvPr id="32" name="CuadroTexto 31"/>
          <p:cNvSpPr txBox="1"/>
          <p:nvPr/>
        </p:nvSpPr>
        <p:spPr>
          <a:xfrm>
            <a:off x="5180103" y="3517972"/>
            <a:ext cx="1737199" cy="523220"/>
          </a:xfrm>
          <a:prstGeom prst="rect">
            <a:avLst/>
          </a:prstGeom>
          <a:solidFill>
            <a:schemeClr val="accent2">
              <a:lumMod val="20000"/>
              <a:lumOff val="80000"/>
            </a:schemeClr>
          </a:solidFill>
          <a:ln>
            <a:solidFill>
              <a:schemeClr val="accent2"/>
            </a:solidFill>
          </a:ln>
        </p:spPr>
        <p:txBody>
          <a:bodyPr wrap="none" rtlCol="0">
            <a:spAutoFit/>
          </a:bodyPr>
          <a:lstStyle/>
          <a:p>
            <a:r>
              <a:rPr lang="es-CO" sz="2800" dirty="0" smtClean="0">
                <a:latin typeface="Century Gothic" panose="020B0502020202020204" pitchFamily="34" charset="0"/>
              </a:rPr>
              <a:t>estre____</a:t>
            </a:r>
            <a:endParaRPr lang="es-CO" sz="2800" dirty="0">
              <a:latin typeface="Century Gothic" panose="020B0502020202020204" pitchFamily="34" charset="0"/>
            </a:endParaRPr>
          </a:p>
        </p:txBody>
      </p:sp>
      <p:sp>
        <p:nvSpPr>
          <p:cNvPr id="29" name="CuadroTexto 28"/>
          <p:cNvSpPr txBox="1"/>
          <p:nvPr/>
        </p:nvSpPr>
        <p:spPr>
          <a:xfrm>
            <a:off x="2723443" y="3255337"/>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IL_L_G01_U02_L02_05_01_08</a:t>
            </a:r>
            <a:endParaRPr lang="es-CO" sz="1200" dirty="0">
              <a:solidFill>
                <a:srgbClr val="FF0000"/>
              </a:solidFill>
            </a:endParaRPr>
          </a:p>
        </p:txBody>
      </p:sp>
      <p:pic>
        <p:nvPicPr>
          <p:cNvPr id="15" name="Imagen 14"/>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66000" y1="57021" x2="66000" y2="57021"/>
                        <a14:foregroundMark x1="67556" y1="47660" x2="67556" y2="47660"/>
                        <a14:foregroundMark x1="67778" y1="69787" x2="67778" y2="69787"/>
                        <a14:foregroundMark x1="51778" y1="70426" x2="78222" y2="47447"/>
                        <a14:foregroundMark x1="63333" y1="49362" x2="63333" y2="49362"/>
                        <a14:foregroundMark x1="71111" y1="48085" x2="71111" y2="48085"/>
                        <a14:foregroundMark x1="57556" y1="49574" x2="57556" y2="49574"/>
                        <a14:foregroundMark x1="60000" y1="48298" x2="60000" y2="48298"/>
                        <a14:backgroundMark x1="75111" y1="30851" x2="75111" y2="30851"/>
                        <a14:backgroundMark x1="79111" y1="32979" x2="79111" y2="32979"/>
                        <a14:backgroundMark x1="59778" y1="27021" x2="84667" y2="20213"/>
                        <a14:backgroundMark x1="73556" y1="43617" x2="78222" y2="15745"/>
                        <a14:backgroundMark x1="79333" y1="46383" x2="79333" y2="46383"/>
                        <a14:backgroundMark x1="17778" y1="42128" x2="17778" y2="42128"/>
                        <a14:backgroundMark x1="20222" y1="38723" x2="24222" y2="59787"/>
                        <a14:backgroundMark x1="22667" y1="34255" x2="36889" y2="24894"/>
                        <a14:backgroundMark x1="26000" y1="56596" x2="26000" y2="56596"/>
                        <a14:backgroundMark x1="27333" y1="59787" x2="27333" y2="59787"/>
                      </a14:backgroundRemoval>
                    </a14:imgEffect>
                  </a14:imgLayer>
                </a14:imgProps>
              </a:ext>
            </a:extLst>
          </a:blip>
          <a:srcRect l="22804" t="23664" r="11964" b="18460"/>
          <a:stretch/>
        </p:blipFill>
        <p:spPr>
          <a:xfrm>
            <a:off x="710081" y="1966256"/>
            <a:ext cx="1665042" cy="1542965"/>
          </a:xfrm>
          <a:prstGeom prst="rect">
            <a:avLst/>
          </a:prstGeom>
        </p:spPr>
      </p:pic>
      <p:sp>
        <p:nvSpPr>
          <p:cNvPr id="24" name="CuadroTexto 23"/>
          <p:cNvSpPr txBox="1"/>
          <p:nvPr/>
        </p:nvSpPr>
        <p:spPr>
          <a:xfrm>
            <a:off x="522732" y="3253137"/>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IL_L_G01_U02_L02_05_01_07</a:t>
            </a:r>
            <a:endParaRPr lang="es-CO" sz="1200" dirty="0">
              <a:solidFill>
                <a:srgbClr val="FF0000"/>
              </a:solidFill>
            </a:endParaRPr>
          </a:p>
        </p:txBody>
      </p:sp>
      <p:pic>
        <p:nvPicPr>
          <p:cNvPr id="16" name="Imagen 15"/>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5556" r="93556"/>
                    </a14:imgEffect>
                  </a14:imgLayer>
                </a14:imgProps>
              </a:ext>
            </a:extLst>
          </a:blip>
          <a:srcRect l="3929" t="30984" r="7186" b="26695"/>
          <a:stretch/>
        </p:blipFill>
        <p:spPr>
          <a:xfrm>
            <a:off x="2662804" y="2171072"/>
            <a:ext cx="2141760" cy="1065057"/>
          </a:xfrm>
          <a:prstGeom prst="rect">
            <a:avLst/>
          </a:prstGeom>
        </p:spPr>
      </p:pic>
      <p:pic>
        <p:nvPicPr>
          <p:cNvPr id="17" name="Imagen 16"/>
          <p:cNvPicPr>
            <a:picLocks noChangeAspect="1"/>
          </p:cNvPicPr>
          <p:nvPr/>
        </p:nvPicPr>
        <p:blipFill rotWithShape="1">
          <a:blip r:embed="rId7">
            <a:extLst>
              <a:ext uri="{BEBA8EAE-BF5A-486C-A8C5-ECC9F3942E4B}">
                <a14:imgProps xmlns:a14="http://schemas.microsoft.com/office/drawing/2010/main">
                  <a14:imgLayer r:embed="rId8">
                    <a14:imgEffect>
                      <a14:backgroundRemoval t="10000" b="90000" l="6222" r="95778"/>
                    </a14:imgEffect>
                  </a14:imgLayer>
                </a14:imgProps>
              </a:ext>
            </a:extLst>
          </a:blip>
          <a:srcRect l="6557" t="9481" r="5513" b="11826"/>
          <a:stretch/>
        </p:blipFill>
        <p:spPr>
          <a:xfrm>
            <a:off x="5093465" y="1843366"/>
            <a:ext cx="1752973" cy="1638547"/>
          </a:xfrm>
          <a:prstGeom prst="rect">
            <a:avLst/>
          </a:prstGeom>
        </p:spPr>
      </p:pic>
      <p:sp>
        <p:nvSpPr>
          <p:cNvPr id="31" name="CuadroTexto 30"/>
          <p:cNvSpPr txBox="1"/>
          <p:nvPr/>
        </p:nvSpPr>
        <p:spPr>
          <a:xfrm>
            <a:off x="4894652" y="3241683"/>
            <a:ext cx="2112765"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solidFill>
                  <a:srgbClr val="FF0000"/>
                </a:solidFill>
              </a:rPr>
              <a:t>IL_L_G01_U02_L02_05_01_09</a:t>
            </a:r>
            <a:endParaRPr lang="es-CO" sz="1200" dirty="0">
              <a:solidFill>
                <a:srgbClr val="FF0000"/>
              </a:solidFill>
            </a:endParaRPr>
          </a:p>
        </p:txBody>
      </p:sp>
    </p:spTree>
    <p:extLst>
      <p:ext uri="{BB962C8B-B14F-4D97-AF65-F5344CB8AC3E}">
        <p14:creationId xmlns:p14="http://schemas.microsoft.com/office/powerpoint/2010/main" val="387182756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p:cNvPicPr>
            <a:picLocks noChangeAspect="1"/>
          </p:cNvPicPr>
          <p:nvPr/>
        </p:nvPicPr>
        <p:blipFill rotWithShape="1">
          <a:blip r:embed="rId2"/>
          <a:srcRect b="9243"/>
          <a:stretch/>
        </p:blipFill>
        <p:spPr>
          <a:xfrm>
            <a:off x="39694" y="608525"/>
            <a:ext cx="7228571" cy="4073542"/>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09681"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2</a:t>
            </a:r>
            <a:endParaRPr lang="es-CO" sz="1200" dirty="0"/>
          </a:p>
        </p:txBody>
      </p:sp>
      <p:sp>
        <p:nvSpPr>
          <p:cNvPr id="23" name="CuadroTexto 22"/>
          <p:cNvSpPr txBox="1"/>
          <p:nvPr/>
        </p:nvSpPr>
        <p:spPr>
          <a:xfrm>
            <a:off x="162092" y="1494135"/>
            <a:ext cx="4210192" cy="307777"/>
          </a:xfrm>
          <a:prstGeom prst="rect">
            <a:avLst/>
          </a:prstGeom>
          <a:noFill/>
        </p:spPr>
        <p:txBody>
          <a:bodyPr wrap="none" rtlCol="0">
            <a:spAutoFit/>
          </a:bodyPr>
          <a:lstStyle/>
          <a:p>
            <a:r>
              <a:rPr lang="es-CO" sz="1400" dirty="0" smtClean="0"/>
              <a:t>Señala un ejemplo de cada combinación según la clave.</a:t>
            </a:r>
            <a:endParaRPr lang="es-CO" sz="1400" dirty="0"/>
          </a:p>
        </p:txBody>
      </p:sp>
      <p:sp>
        <p:nvSpPr>
          <p:cNvPr id="26" name="CuadroTexto 25"/>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Aparece la instrucción (incluye una clave de color) y una frase en un recuadro.</a:t>
            </a:r>
          </a:p>
        </p:txBody>
      </p:sp>
      <p:sp>
        <p:nvSpPr>
          <p:cNvPr id="28" name="CuadroTexto 27"/>
          <p:cNvSpPr txBox="1"/>
          <p:nvPr/>
        </p:nvSpPr>
        <p:spPr>
          <a:xfrm>
            <a:off x="508697" y="3138754"/>
            <a:ext cx="6316027" cy="400110"/>
          </a:xfrm>
          <a:prstGeom prst="rect">
            <a:avLst/>
          </a:prstGeom>
          <a:solidFill>
            <a:schemeClr val="accent2">
              <a:lumMod val="20000"/>
              <a:lumOff val="80000"/>
            </a:schemeClr>
          </a:solidFill>
          <a:ln>
            <a:solidFill>
              <a:schemeClr val="accent2"/>
            </a:solidFill>
          </a:ln>
        </p:spPr>
        <p:txBody>
          <a:bodyPr wrap="none" rtlCol="0">
            <a:spAutoFit/>
          </a:bodyPr>
          <a:lstStyle/>
          <a:p>
            <a:pPr>
              <a:spcAft>
                <a:spcPts val="0"/>
              </a:spcAft>
            </a:pPr>
            <a:r>
              <a:rPr lang="es-ES_tradnl" sz="2000" dirty="0">
                <a:latin typeface="Century Gothic"/>
                <a:ea typeface="ＭＳ 明朝"/>
                <a:cs typeface="Century Gothic"/>
              </a:rPr>
              <a:t>Ya sé preparar un postre de ciruelas y almendras</a:t>
            </a:r>
            <a:r>
              <a:rPr lang="es-ES_tradnl" sz="2000" dirty="0" smtClean="0">
                <a:latin typeface="Century Gothic"/>
                <a:ea typeface="ＭＳ 明朝"/>
                <a:cs typeface="Century Gothic"/>
              </a:rPr>
              <a:t>.</a:t>
            </a:r>
            <a:endParaRPr lang="es-CO" sz="2000" dirty="0">
              <a:latin typeface="Century Gothic"/>
              <a:ea typeface="ＭＳ 明朝"/>
              <a:cs typeface="Century Gothic"/>
            </a:endParaRPr>
          </a:p>
        </p:txBody>
      </p:sp>
      <p:sp>
        <p:nvSpPr>
          <p:cNvPr id="12" name="Rectángulo 11"/>
          <p:cNvSpPr/>
          <p:nvPr/>
        </p:nvSpPr>
        <p:spPr>
          <a:xfrm>
            <a:off x="1938866" y="1843059"/>
            <a:ext cx="254001" cy="282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Rectángulo 21"/>
          <p:cNvSpPr/>
          <p:nvPr/>
        </p:nvSpPr>
        <p:spPr>
          <a:xfrm>
            <a:off x="1938866" y="2185107"/>
            <a:ext cx="254001" cy="28207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23"/>
          <p:cNvSpPr/>
          <p:nvPr/>
        </p:nvSpPr>
        <p:spPr>
          <a:xfrm>
            <a:off x="1938866" y="2522777"/>
            <a:ext cx="254001" cy="28207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24"/>
          <p:cNvSpPr/>
          <p:nvPr/>
        </p:nvSpPr>
        <p:spPr>
          <a:xfrm>
            <a:off x="2321307" y="1845093"/>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1"/>
                </a:solidFill>
                <a:latin typeface="Arial" panose="020B0604020202020204" pitchFamily="34" charset="0"/>
                <a:cs typeface="Arial" panose="020B0604020202020204" pitchFamily="34" charset="0"/>
              </a:rPr>
              <a:t>consonante - vocal</a:t>
            </a:r>
            <a:endParaRPr lang="es-CO" sz="1400" dirty="0">
              <a:solidFill>
                <a:schemeClr val="accent1"/>
              </a:solidFill>
              <a:latin typeface="Arial" panose="020B0604020202020204" pitchFamily="34" charset="0"/>
              <a:cs typeface="Arial" panose="020B0604020202020204" pitchFamily="34" charset="0"/>
            </a:endParaRPr>
          </a:p>
        </p:txBody>
      </p:sp>
      <p:sp>
        <p:nvSpPr>
          <p:cNvPr id="27" name="Rectángulo 26"/>
          <p:cNvSpPr/>
          <p:nvPr/>
        </p:nvSpPr>
        <p:spPr>
          <a:xfrm>
            <a:off x="2321307" y="2187141"/>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rgbClr val="7030A0"/>
                </a:solidFill>
                <a:latin typeface="Arial" panose="020B0604020202020204" pitchFamily="34" charset="0"/>
                <a:cs typeface="Arial" panose="020B0604020202020204" pitchFamily="34" charset="0"/>
              </a:rPr>
              <a:t>vocal - consonante</a:t>
            </a:r>
            <a:endParaRPr lang="es-CO" sz="1400" dirty="0">
              <a:solidFill>
                <a:srgbClr val="7030A0"/>
              </a:solidFill>
              <a:latin typeface="Arial" panose="020B0604020202020204" pitchFamily="34" charset="0"/>
              <a:cs typeface="Arial" panose="020B0604020202020204" pitchFamily="34" charset="0"/>
            </a:endParaRPr>
          </a:p>
        </p:txBody>
      </p:sp>
      <p:sp>
        <p:nvSpPr>
          <p:cNvPr id="29" name="Rectángulo 28"/>
          <p:cNvSpPr/>
          <p:nvPr/>
        </p:nvSpPr>
        <p:spPr>
          <a:xfrm>
            <a:off x="2321306" y="2524811"/>
            <a:ext cx="3266693"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6"/>
                </a:solidFill>
                <a:latin typeface="Arial" panose="020B0604020202020204" pitchFamily="34" charset="0"/>
                <a:cs typeface="Arial" panose="020B0604020202020204" pitchFamily="34" charset="0"/>
              </a:rPr>
              <a:t>consonante – consonante - vocal</a:t>
            </a:r>
            <a:endParaRPr lang="es-CO" sz="14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957702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Imagen 33"/>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41599" y="619076"/>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09681"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2</a:t>
            </a:r>
            <a:endParaRPr lang="es-CO" sz="1200" dirty="0"/>
          </a:p>
        </p:txBody>
      </p:sp>
      <p:sp>
        <p:nvSpPr>
          <p:cNvPr id="23" name="CuadroTexto 22"/>
          <p:cNvSpPr txBox="1"/>
          <p:nvPr/>
        </p:nvSpPr>
        <p:spPr>
          <a:xfrm>
            <a:off x="162092" y="1494135"/>
            <a:ext cx="4210192" cy="307777"/>
          </a:xfrm>
          <a:prstGeom prst="rect">
            <a:avLst/>
          </a:prstGeom>
          <a:noFill/>
        </p:spPr>
        <p:txBody>
          <a:bodyPr wrap="none" rtlCol="0">
            <a:spAutoFit/>
          </a:bodyPr>
          <a:lstStyle/>
          <a:p>
            <a:r>
              <a:rPr lang="es-CO" sz="1400" dirty="0" smtClean="0"/>
              <a:t>Señala un ejemplo de cada combinación según la clave.</a:t>
            </a:r>
            <a:endParaRPr lang="es-CO" sz="1400" dirty="0"/>
          </a:p>
        </p:txBody>
      </p:sp>
      <p:sp>
        <p:nvSpPr>
          <p:cNvPr id="26" name="CuadroTexto 25"/>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avanzar se muestra la oración con algunas combinaciones subrayadas.</a:t>
            </a:r>
          </a:p>
        </p:txBody>
      </p:sp>
      <p:sp>
        <p:nvSpPr>
          <p:cNvPr id="28" name="CuadroTexto 27"/>
          <p:cNvSpPr txBox="1"/>
          <p:nvPr/>
        </p:nvSpPr>
        <p:spPr>
          <a:xfrm>
            <a:off x="508697" y="3138754"/>
            <a:ext cx="6316027" cy="400110"/>
          </a:xfrm>
          <a:prstGeom prst="rect">
            <a:avLst/>
          </a:prstGeom>
          <a:solidFill>
            <a:schemeClr val="accent2">
              <a:lumMod val="20000"/>
              <a:lumOff val="80000"/>
            </a:schemeClr>
          </a:solidFill>
          <a:ln>
            <a:solidFill>
              <a:schemeClr val="accent2"/>
            </a:solidFill>
          </a:ln>
        </p:spPr>
        <p:txBody>
          <a:bodyPr wrap="none" rtlCol="0">
            <a:spAutoFit/>
          </a:bodyPr>
          <a:lstStyle/>
          <a:p>
            <a:pPr>
              <a:spcAft>
                <a:spcPts val="0"/>
              </a:spcAft>
            </a:pPr>
            <a:r>
              <a:rPr lang="es-ES_tradnl" sz="2000" dirty="0">
                <a:latin typeface="Century Gothic"/>
                <a:ea typeface="ＭＳ 明朝"/>
                <a:cs typeface="Century Gothic"/>
              </a:rPr>
              <a:t>Ya sé preparar un postre de ciruelas y almendras</a:t>
            </a:r>
            <a:r>
              <a:rPr lang="es-ES_tradnl" sz="2000" dirty="0" smtClean="0">
                <a:latin typeface="Century Gothic"/>
                <a:ea typeface="ＭＳ 明朝"/>
                <a:cs typeface="Century Gothic"/>
              </a:rPr>
              <a:t>.</a:t>
            </a:r>
            <a:endParaRPr lang="es-CO" sz="2000" dirty="0">
              <a:latin typeface="Century Gothic"/>
              <a:ea typeface="ＭＳ 明朝"/>
              <a:cs typeface="Century Gothic"/>
            </a:endParaRPr>
          </a:p>
        </p:txBody>
      </p:sp>
      <p:sp>
        <p:nvSpPr>
          <p:cNvPr id="12" name="Rectángulo 11"/>
          <p:cNvSpPr/>
          <p:nvPr/>
        </p:nvSpPr>
        <p:spPr>
          <a:xfrm>
            <a:off x="1938866" y="1843059"/>
            <a:ext cx="254001" cy="282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Rectángulo 21"/>
          <p:cNvSpPr/>
          <p:nvPr/>
        </p:nvSpPr>
        <p:spPr>
          <a:xfrm>
            <a:off x="1938866" y="2185107"/>
            <a:ext cx="254001" cy="28207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23"/>
          <p:cNvSpPr/>
          <p:nvPr/>
        </p:nvSpPr>
        <p:spPr>
          <a:xfrm>
            <a:off x="1938866" y="2522777"/>
            <a:ext cx="254001" cy="28207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24"/>
          <p:cNvSpPr/>
          <p:nvPr/>
        </p:nvSpPr>
        <p:spPr>
          <a:xfrm>
            <a:off x="2321307" y="1845093"/>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1"/>
                </a:solidFill>
                <a:latin typeface="Arial" panose="020B0604020202020204" pitchFamily="34" charset="0"/>
                <a:cs typeface="Arial" panose="020B0604020202020204" pitchFamily="34" charset="0"/>
              </a:rPr>
              <a:t>consonante - vocal</a:t>
            </a:r>
            <a:endParaRPr lang="es-CO" sz="1400" dirty="0">
              <a:solidFill>
                <a:schemeClr val="accent1"/>
              </a:solidFill>
              <a:latin typeface="Arial" panose="020B0604020202020204" pitchFamily="34" charset="0"/>
              <a:cs typeface="Arial" panose="020B0604020202020204" pitchFamily="34" charset="0"/>
            </a:endParaRPr>
          </a:p>
        </p:txBody>
      </p:sp>
      <p:sp>
        <p:nvSpPr>
          <p:cNvPr id="27" name="Rectángulo 26"/>
          <p:cNvSpPr/>
          <p:nvPr/>
        </p:nvSpPr>
        <p:spPr>
          <a:xfrm>
            <a:off x="2321307" y="2187141"/>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rgbClr val="7030A0"/>
                </a:solidFill>
                <a:latin typeface="Arial" panose="020B0604020202020204" pitchFamily="34" charset="0"/>
                <a:cs typeface="Arial" panose="020B0604020202020204" pitchFamily="34" charset="0"/>
              </a:rPr>
              <a:t>vocal - consonante</a:t>
            </a:r>
            <a:endParaRPr lang="es-CO" sz="1400" dirty="0">
              <a:solidFill>
                <a:srgbClr val="7030A0"/>
              </a:solidFill>
              <a:latin typeface="Arial" panose="020B0604020202020204" pitchFamily="34" charset="0"/>
              <a:cs typeface="Arial" panose="020B0604020202020204" pitchFamily="34" charset="0"/>
            </a:endParaRPr>
          </a:p>
        </p:txBody>
      </p:sp>
      <p:sp>
        <p:nvSpPr>
          <p:cNvPr id="29" name="Rectángulo 28"/>
          <p:cNvSpPr/>
          <p:nvPr/>
        </p:nvSpPr>
        <p:spPr>
          <a:xfrm>
            <a:off x="2321306" y="2524811"/>
            <a:ext cx="3266693"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6"/>
                </a:solidFill>
                <a:latin typeface="Arial" panose="020B0604020202020204" pitchFamily="34" charset="0"/>
                <a:cs typeface="Arial" panose="020B0604020202020204" pitchFamily="34" charset="0"/>
              </a:rPr>
              <a:t>consonante – consonante - vocal</a:t>
            </a:r>
            <a:endParaRPr lang="es-CO" sz="1400" dirty="0">
              <a:solidFill>
                <a:schemeClr val="accent6"/>
              </a:solidFill>
              <a:latin typeface="Arial" panose="020B0604020202020204" pitchFamily="34" charset="0"/>
              <a:cs typeface="Arial" panose="020B0604020202020204" pitchFamily="34" charset="0"/>
            </a:endParaRPr>
          </a:p>
        </p:txBody>
      </p:sp>
      <p:cxnSp>
        <p:nvCxnSpPr>
          <p:cNvPr id="14" name="Conector recto 13"/>
          <p:cNvCxnSpPr/>
          <p:nvPr/>
        </p:nvCxnSpPr>
        <p:spPr>
          <a:xfrm>
            <a:off x="5334000" y="3454400"/>
            <a:ext cx="253999" cy="8467"/>
          </a:xfrm>
          <a:prstGeom prst="line">
            <a:avLst/>
          </a:prstGeom>
          <a:ln w="38100">
            <a:solidFill>
              <a:srgbClr val="7030A0"/>
            </a:solidFill>
          </a:ln>
        </p:spPr>
        <p:style>
          <a:lnRef idx="1">
            <a:schemeClr val="accent5"/>
          </a:lnRef>
          <a:fillRef idx="0">
            <a:schemeClr val="accent5"/>
          </a:fillRef>
          <a:effectRef idx="0">
            <a:schemeClr val="accent5"/>
          </a:effectRef>
          <a:fontRef idx="minor">
            <a:schemeClr val="tx1"/>
          </a:fontRef>
        </p:style>
      </p:cxnSp>
      <p:cxnSp>
        <p:nvCxnSpPr>
          <p:cNvPr id="30" name="Conector recto 29"/>
          <p:cNvCxnSpPr/>
          <p:nvPr/>
        </p:nvCxnSpPr>
        <p:spPr>
          <a:xfrm>
            <a:off x="637253" y="3454400"/>
            <a:ext cx="253999" cy="8467"/>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31" name="Conector recto 30"/>
          <p:cNvCxnSpPr/>
          <p:nvPr/>
        </p:nvCxnSpPr>
        <p:spPr>
          <a:xfrm>
            <a:off x="1753320" y="3480802"/>
            <a:ext cx="253999" cy="8467"/>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32" name="Conector recto 31"/>
          <p:cNvCxnSpPr/>
          <p:nvPr/>
        </p:nvCxnSpPr>
        <p:spPr>
          <a:xfrm>
            <a:off x="3251942" y="3480802"/>
            <a:ext cx="253999" cy="8467"/>
          </a:xfrm>
          <a:prstGeom prst="line">
            <a:avLst/>
          </a:prstGeom>
          <a:ln w="38100">
            <a:solidFill>
              <a:schemeClr val="accent6"/>
            </a:solidFill>
          </a:ln>
        </p:spPr>
        <p:style>
          <a:lnRef idx="1">
            <a:schemeClr val="accent5"/>
          </a:lnRef>
          <a:fillRef idx="0">
            <a:schemeClr val="accent5"/>
          </a:fillRef>
          <a:effectRef idx="0">
            <a:schemeClr val="accent5"/>
          </a:effectRef>
          <a:fontRef idx="minor">
            <a:schemeClr val="tx1"/>
          </a:fontRef>
        </p:style>
      </p:cxnSp>
      <p:cxnSp>
        <p:nvCxnSpPr>
          <p:cNvPr id="33" name="Conector recto 32"/>
          <p:cNvCxnSpPr/>
          <p:nvPr/>
        </p:nvCxnSpPr>
        <p:spPr>
          <a:xfrm>
            <a:off x="6154037" y="3480802"/>
            <a:ext cx="253999" cy="8467"/>
          </a:xfrm>
          <a:prstGeom prst="line">
            <a:avLst/>
          </a:prstGeom>
          <a:ln w="38100">
            <a:solidFill>
              <a:schemeClr val="accent6"/>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93386258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41599" y="619076"/>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22009"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1</a:t>
            </a:r>
            <a:endParaRPr lang="es-CO" sz="1200" dirty="0"/>
          </a:p>
        </p:txBody>
      </p:sp>
      <p:sp>
        <p:nvSpPr>
          <p:cNvPr id="26" name="CuadroTexto 25"/>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avanzar aparece una nueva oración con la instrucción y la clave.</a:t>
            </a:r>
          </a:p>
        </p:txBody>
      </p:sp>
      <p:sp>
        <p:nvSpPr>
          <p:cNvPr id="30" name="CuadroTexto 29"/>
          <p:cNvSpPr txBox="1"/>
          <p:nvPr/>
        </p:nvSpPr>
        <p:spPr>
          <a:xfrm>
            <a:off x="528325" y="3086398"/>
            <a:ext cx="6276771" cy="707886"/>
          </a:xfrm>
          <a:prstGeom prst="rect">
            <a:avLst/>
          </a:prstGeom>
          <a:solidFill>
            <a:schemeClr val="accent2">
              <a:lumMod val="20000"/>
              <a:lumOff val="80000"/>
            </a:schemeClr>
          </a:solidFill>
          <a:ln>
            <a:solidFill>
              <a:schemeClr val="accent2"/>
            </a:solidFill>
          </a:ln>
        </p:spPr>
        <p:txBody>
          <a:bodyPr wrap="square" rtlCol="0">
            <a:spAutoFit/>
          </a:bodyPr>
          <a:lstStyle/>
          <a:p>
            <a:r>
              <a:rPr lang="es-CO" sz="2000" dirty="0">
                <a:latin typeface="Century Gothic" panose="020B0502020202020204" pitchFamily="34" charset="0"/>
              </a:rPr>
              <a:t>Voy a comprar tres empanadas para Pepe el gigante</a:t>
            </a:r>
            <a:r>
              <a:rPr lang="es-CO" sz="2000" dirty="0" smtClean="0">
                <a:latin typeface="Century Gothic" panose="020B0502020202020204" pitchFamily="34" charset="0"/>
              </a:rPr>
              <a:t>.</a:t>
            </a:r>
            <a:endParaRPr lang="es-CO" sz="2000" dirty="0">
              <a:latin typeface="Century Gothic" panose="020B0502020202020204" pitchFamily="34" charset="0"/>
            </a:endParaRPr>
          </a:p>
        </p:txBody>
      </p:sp>
      <p:sp>
        <p:nvSpPr>
          <p:cNvPr id="19" name="CuadroTexto 18"/>
          <p:cNvSpPr txBox="1"/>
          <p:nvPr/>
        </p:nvSpPr>
        <p:spPr>
          <a:xfrm>
            <a:off x="162092" y="1494135"/>
            <a:ext cx="4210192" cy="307777"/>
          </a:xfrm>
          <a:prstGeom prst="rect">
            <a:avLst/>
          </a:prstGeom>
          <a:noFill/>
        </p:spPr>
        <p:txBody>
          <a:bodyPr wrap="none" rtlCol="0">
            <a:spAutoFit/>
          </a:bodyPr>
          <a:lstStyle/>
          <a:p>
            <a:r>
              <a:rPr lang="es-CO" sz="1400" dirty="0" smtClean="0"/>
              <a:t>Señala un ejemplo de cada combinación según la clave.</a:t>
            </a:r>
            <a:endParaRPr lang="es-CO" sz="1400" dirty="0"/>
          </a:p>
        </p:txBody>
      </p:sp>
      <p:sp>
        <p:nvSpPr>
          <p:cNvPr id="22" name="Rectángulo 21"/>
          <p:cNvSpPr/>
          <p:nvPr/>
        </p:nvSpPr>
        <p:spPr>
          <a:xfrm>
            <a:off x="1938866" y="1843059"/>
            <a:ext cx="254001" cy="282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23"/>
          <p:cNvSpPr/>
          <p:nvPr/>
        </p:nvSpPr>
        <p:spPr>
          <a:xfrm>
            <a:off x="1938866" y="2185107"/>
            <a:ext cx="254001" cy="28207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24"/>
          <p:cNvSpPr/>
          <p:nvPr/>
        </p:nvSpPr>
        <p:spPr>
          <a:xfrm>
            <a:off x="1938866" y="2522777"/>
            <a:ext cx="254001" cy="28207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Rectángulo 26"/>
          <p:cNvSpPr/>
          <p:nvPr/>
        </p:nvSpPr>
        <p:spPr>
          <a:xfrm>
            <a:off x="2321307" y="1845093"/>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1"/>
                </a:solidFill>
                <a:latin typeface="Arial" panose="020B0604020202020204" pitchFamily="34" charset="0"/>
                <a:cs typeface="Arial" panose="020B0604020202020204" pitchFamily="34" charset="0"/>
              </a:rPr>
              <a:t>consonante - vocal</a:t>
            </a:r>
            <a:endParaRPr lang="es-CO" sz="1400" dirty="0">
              <a:solidFill>
                <a:schemeClr val="accent1"/>
              </a:solidFill>
              <a:latin typeface="Arial" panose="020B0604020202020204" pitchFamily="34" charset="0"/>
              <a:cs typeface="Arial" panose="020B0604020202020204" pitchFamily="34" charset="0"/>
            </a:endParaRPr>
          </a:p>
        </p:txBody>
      </p:sp>
      <p:sp>
        <p:nvSpPr>
          <p:cNvPr id="29" name="Rectángulo 28"/>
          <p:cNvSpPr/>
          <p:nvPr/>
        </p:nvSpPr>
        <p:spPr>
          <a:xfrm>
            <a:off x="2321307" y="2187141"/>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rgbClr val="7030A0"/>
                </a:solidFill>
                <a:latin typeface="Arial" panose="020B0604020202020204" pitchFamily="34" charset="0"/>
                <a:cs typeface="Arial" panose="020B0604020202020204" pitchFamily="34" charset="0"/>
              </a:rPr>
              <a:t>vocal - consonante</a:t>
            </a:r>
            <a:endParaRPr lang="es-CO" sz="1400" dirty="0">
              <a:solidFill>
                <a:srgbClr val="7030A0"/>
              </a:solidFill>
              <a:latin typeface="Arial" panose="020B0604020202020204" pitchFamily="34" charset="0"/>
              <a:cs typeface="Arial" panose="020B0604020202020204" pitchFamily="34" charset="0"/>
            </a:endParaRPr>
          </a:p>
        </p:txBody>
      </p:sp>
      <p:sp>
        <p:nvSpPr>
          <p:cNvPr id="31" name="Rectángulo 30"/>
          <p:cNvSpPr/>
          <p:nvPr/>
        </p:nvSpPr>
        <p:spPr>
          <a:xfrm>
            <a:off x="2321306" y="2524811"/>
            <a:ext cx="3266693"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6"/>
                </a:solidFill>
                <a:latin typeface="Arial" panose="020B0604020202020204" pitchFamily="34" charset="0"/>
                <a:cs typeface="Arial" panose="020B0604020202020204" pitchFamily="34" charset="0"/>
              </a:rPr>
              <a:t>consonante – consonante - vocal</a:t>
            </a:r>
            <a:endParaRPr lang="es-CO" sz="14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752435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Imagen 33"/>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41599" y="619076"/>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4</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22009"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1</a:t>
            </a:r>
            <a:endParaRPr lang="es-CO" sz="1200" dirty="0"/>
          </a:p>
        </p:txBody>
      </p:sp>
      <p:sp>
        <p:nvSpPr>
          <p:cNvPr id="26" name="CuadroTexto 25"/>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avanzar se subrayan algunas partes de la oración.</a:t>
            </a:r>
          </a:p>
        </p:txBody>
      </p:sp>
      <p:sp>
        <p:nvSpPr>
          <p:cNvPr id="30" name="CuadroTexto 29"/>
          <p:cNvSpPr txBox="1"/>
          <p:nvPr/>
        </p:nvSpPr>
        <p:spPr>
          <a:xfrm>
            <a:off x="528325" y="3086398"/>
            <a:ext cx="6276771" cy="707886"/>
          </a:xfrm>
          <a:prstGeom prst="rect">
            <a:avLst/>
          </a:prstGeom>
          <a:solidFill>
            <a:schemeClr val="accent2">
              <a:lumMod val="20000"/>
              <a:lumOff val="80000"/>
            </a:schemeClr>
          </a:solidFill>
          <a:ln>
            <a:solidFill>
              <a:schemeClr val="accent2"/>
            </a:solidFill>
          </a:ln>
        </p:spPr>
        <p:txBody>
          <a:bodyPr wrap="square" rtlCol="0">
            <a:spAutoFit/>
          </a:bodyPr>
          <a:lstStyle/>
          <a:p>
            <a:r>
              <a:rPr lang="es-CO" sz="2000" dirty="0">
                <a:latin typeface="Century Gothic" panose="020B0502020202020204" pitchFamily="34" charset="0"/>
              </a:rPr>
              <a:t>Voy a comprar tres empanadas para Pepe el gigante</a:t>
            </a:r>
            <a:r>
              <a:rPr lang="es-CO" sz="2000" dirty="0" smtClean="0">
                <a:latin typeface="Century Gothic" panose="020B0502020202020204" pitchFamily="34" charset="0"/>
              </a:rPr>
              <a:t>.</a:t>
            </a:r>
            <a:endParaRPr lang="es-CO" sz="2000" dirty="0">
              <a:latin typeface="Century Gothic" panose="020B0502020202020204" pitchFamily="34" charset="0"/>
            </a:endParaRPr>
          </a:p>
        </p:txBody>
      </p:sp>
      <p:sp>
        <p:nvSpPr>
          <p:cNvPr id="19" name="CuadroTexto 18"/>
          <p:cNvSpPr txBox="1"/>
          <p:nvPr/>
        </p:nvSpPr>
        <p:spPr>
          <a:xfrm>
            <a:off x="162092" y="1494135"/>
            <a:ext cx="4210192" cy="307777"/>
          </a:xfrm>
          <a:prstGeom prst="rect">
            <a:avLst/>
          </a:prstGeom>
          <a:noFill/>
        </p:spPr>
        <p:txBody>
          <a:bodyPr wrap="none" rtlCol="0">
            <a:spAutoFit/>
          </a:bodyPr>
          <a:lstStyle/>
          <a:p>
            <a:r>
              <a:rPr lang="es-CO" sz="1400" dirty="0" smtClean="0"/>
              <a:t>Señala un ejemplo de cada combinación según la clave.</a:t>
            </a:r>
            <a:endParaRPr lang="es-CO" sz="1400" dirty="0"/>
          </a:p>
        </p:txBody>
      </p:sp>
      <p:sp>
        <p:nvSpPr>
          <p:cNvPr id="22" name="Rectángulo 21"/>
          <p:cNvSpPr/>
          <p:nvPr/>
        </p:nvSpPr>
        <p:spPr>
          <a:xfrm>
            <a:off x="1938866" y="1843059"/>
            <a:ext cx="254001" cy="282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23"/>
          <p:cNvSpPr/>
          <p:nvPr/>
        </p:nvSpPr>
        <p:spPr>
          <a:xfrm>
            <a:off x="1938866" y="2185107"/>
            <a:ext cx="254001" cy="28207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24"/>
          <p:cNvSpPr/>
          <p:nvPr/>
        </p:nvSpPr>
        <p:spPr>
          <a:xfrm>
            <a:off x="1938866" y="2522777"/>
            <a:ext cx="254001" cy="28207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Rectángulo 26"/>
          <p:cNvSpPr/>
          <p:nvPr/>
        </p:nvSpPr>
        <p:spPr>
          <a:xfrm>
            <a:off x="2321307" y="1845093"/>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1"/>
                </a:solidFill>
                <a:latin typeface="Arial" panose="020B0604020202020204" pitchFamily="34" charset="0"/>
                <a:cs typeface="Arial" panose="020B0604020202020204" pitchFamily="34" charset="0"/>
              </a:rPr>
              <a:t>consonante - vocal</a:t>
            </a:r>
            <a:endParaRPr lang="es-CO" sz="1400" dirty="0">
              <a:solidFill>
                <a:schemeClr val="accent1"/>
              </a:solidFill>
              <a:latin typeface="Arial" panose="020B0604020202020204" pitchFamily="34" charset="0"/>
              <a:cs typeface="Arial" panose="020B0604020202020204" pitchFamily="34" charset="0"/>
            </a:endParaRPr>
          </a:p>
        </p:txBody>
      </p:sp>
      <p:sp>
        <p:nvSpPr>
          <p:cNvPr id="29" name="Rectángulo 28"/>
          <p:cNvSpPr/>
          <p:nvPr/>
        </p:nvSpPr>
        <p:spPr>
          <a:xfrm>
            <a:off x="2321307" y="2187141"/>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rgbClr val="7030A0"/>
                </a:solidFill>
                <a:latin typeface="Arial" panose="020B0604020202020204" pitchFamily="34" charset="0"/>
                <a:cs typeface="Arial" panose="020B0604020202020204" pitchFamily="34" charset="0"/>
              </a:rPr>
              <a:t>vocal - consonante</a:t>
            </a:r>
            <a:endParaRPr lang="es-CO" sz="1400" dirty="0">
              <a:solidFill>
                <a:srgbClr val="7030A0"/>
              </a:solidFill>
              <a:latin typeface="Arial" panose="020B0604020202020204" pitchFamily="34" charset="0"/>
              <a:cs typeface="Arial" panose="020B0604020202020204" pitchFamily="34" charset="0"/>
            </a:endParaRPr>
          </a:p>
        </p:txBody>
      </p:sp>
      <p:sp>
        <p:nvSpPr>
          <p:cNvPr id="31" name="Rectángulo 30"/>
          <p:cNvSpPr/>
          <p:nvPr/>
        </p:nvSpPr>
        <p:spPr>
          <a:xfrm>
            <a:off x="2321306" y="2524811"/>
            <a:ext cx="3266693"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6"/>
                </a:solidFill>
                <a:latin typeface="Arial" panose="020B0604020202020204" pitchFamily="34" charset="0"/>
                <a:cs typeface="Arial" panose="020B0604020202020204" pitchFamily="34" charset="0"/>
              </a:rPr>
              <a:t>consonante – consonante - vocal</a:t>
            </a:r>
            <a:endParaRPr lang="es-CO" sz="1400" dirty="0">
              <a:solidFill>
                <a:schemeClr val="accent6"/>
              </a:solidFill>
              <a:latin typeface="Arial" panose="020B0604020202020204" pitchFamily="34" charset="0"/>
              <a:cs typeface="Arial" panose="020B0604020202020204" pitchFamily="34" charset="0"/>
            </a:endParaRPr>
          </a:p>
        </p:txBody>
      </p:sp>
      <p:cxnSp>
        <p:nvCxnSpPr>
          <p:cNvPr id="23" name="Conector recto 22"/>
          <p:cNvCxnSpPr/>
          <p:nvPr/>
        </p:nvCxnSpPr>
        <p:spPr>
          <a:xfrm flipV="1">
            <a:off x="3023423" y="3419834"/>
            <a:ext cx="442207" cy="8752"/>
          </a:xfrm>
          <a:prstGeom prst="line">
            <a:avLst/>
          </a:prstGeom>
          <a:ln w="38100">
            <a:solidFill>
              <a:srgbClr val="7030A0"/>
            </a:solidFill>
          </a:ln>
        </p:spPr>
        <p:style>
          <a:lnRef idx="1">
            <a:schemeClr val="accent5"/>
          </a:lnRef>
          <a:fillRef idx="0">
            <a:schemeClr val="accent5"/>
          </a:fillRef>
          <a:effectRef idx="0">
            <a:schemeClr val="accent5"/>
          </a:effectRef>
          <a:fontRef idx="minor">
            <a:schemeClr val="tx1"/>
          </a:fontRef>
        </p:style>
      </p:cxnSp>
      <p:cxnSp>
        <p:nvCxnSpPr>
          <p:cNvPr id="28" name="Conector recto 27"/>
          <p:cNvCxnSpPr/>
          <p:nvPr/>
        </p:nvCxnSpPr>
        <p:spPr>
          <a:xfrm>
            <a:off x="3505941" y="3437053"/>
            <a:ext cx="253999" cy="8467"/>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32" name="Conector recto 31"/>
          <p:cNvCxnSpPr/>
          <p:nvPr/>
        </p:nvCxnSpPr>
        <p:spPr>
          <a:xfrm>
            <a:off x="1961869" y="3429589"/>
            <a:ext cx="253999" cy="8467"/>
          </a:xfrm>
          <a:prstGeom prst="line">
            <a:avLst/>
          </a:prstGeom>
          <a:ln w="38100">
            <a:solidFill>
              <a:schemeClr val="accent6"/>
            </a:solidFill>
          </a:ln>
        </p:spPr>
        <p:style>
          <a:lnRef idx="1">
            <a:schemeClr val="accent5"/>
          </a:lnRef>
          <a:fillRef idx="0">
            <a:schemeClr val="accent5"/>
          </a:fillRef>
          <a:effectRef idx="0">
            <a:schemeClr val="accent5"/>
          </a:effectRef>
          <a:fontRef idx="minor">
            <a:schemeClr val="tx1"/>
          </a:fontRef>
        </p:style>
      </p:cxnSp>
      <p:cxnSp>
        <p:nvCxnSpPr>
          <p:cNvPr id="33" name="Conector recto 32"/>
          <p:cNvCxnSpPr/>
          <p:nvPr/>
        </p:nvCxnSpPr>
        <p:spPr>
          <a:xfrm>
            <a:off x="5334740" y="3419834"/>
            <a:ext cx="253999" cy="8467"/>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35" name="Conector recto 34"/>
          <p:cNvCxnSpPr/>
          <p:nvPr/>
        </p:nvCxnSpPr>
        <p:spPr>
          <a:xfrm>
            <a:off x="2526061" y="3419834"/>
            <a:ext cx="253999" cy="8467"/>
          </a:xfrm>
          <a:prstGeom prst="line">
            <a:avLst/>
          </a:prstGeom>
          <a:ln w="38100">
            <a:solidFill>
              <a:schemeClr val="accent6"/>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0168299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duotone>
              <a:prstClr val="black"/>
              <a:schemeClr val="accent1">
                <a:lumMod val="20000"/>
                <a:lumOff val="80000"/>
                <a:tint val="45000"/>
                <a:satMod val="400000"/>
              </a:schemeClr>
            </a:duotone>
          </a:blip>
          <a:stretch>
            <a:fillRect/>
          </a:stretch>
        </p:blipFill>
        <p:spPr>
          <a:xfrm>
            <a:off x="41599" y="619076"/>
            <a:ext cx="7250224" cy="4085745"/>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5/6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22009"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1</a:t>
            </a:r>
            <a:endParaRPr lang="es-CO" sz="1200" dirty="0"/>
          </a:p>
        </p:txBody>
      </p:sp>
      <p:sp>
        <p:nvSpPr>
          <p:cNvPr id="32" name="CuadroTexto 31"/>
          <p:cNvSpPr txBox="1"/>
          <p:nvPr/>
        </p:nvSpPr>
        <p:spPr>
          <a:xfrm>
            <a:off x="635000" y="3027929"/>
            <a:ext cx="6249470" cy="707886"/>
          </a:xfrm>
          <a:prstGeom prst="rect">
            <a:avLst/>
          </a:prstGeom>
          <a:solidFill>
            <a:schemeClr val="accent2">
              <a:lumMod val="20000"/>
              <a:lumOff val="80000"/>
            </a:schemeClr>
          </a:solidFill>
          <a:ln>
            <a:solidFill>
              <a:schemeClr val="accent2"/>
            </a:solidFill>
          </a:ln>
        </p:spPr>
        <p:txBody>
          <a:bodyPr wrap="square" rtlCol="0">
            <a:spAutoFit/>
          </a:bodyPr>
          <a:lstStyle/>
          <a:p>
            <a:r>
              <a:rPr lang="es-CO" sz="2000" dirty="0">
                <a:latin typeface="Century Gothic" panose="020B0502020202020204" pitchFamily="34" charset="0"/>
              </a:rPr>
              <a:t>Si volamos en aeroplano esta noche, veremos las estrellas</a:t>
            </a:r>
            <a:r>
              <a:rPr lang="es-CO" sz="2000" dirty="0" smtClean="0">
                <a:latin typeface="Century Gothic" panose="020B0502020202020204" pitchFamily="34" charset="0"/>
              </a:rPr>
              <a:t>.</a:t>
            </a:r>
            <a:endParaRPr lang="es-CO" sz="2000" dirty="0">
              <a:latin typeface="Century Gothic" panose="020B0502020202020204" pitchFamily="34" charset="0"/>
            </a:endParaRPr>
          </a:p>
        </p:txBody>
      </p:sp>
      <p:sp>
        <p:nvSpPr>
          <p:cNvPr id="19" name="CuadroTexto 18"/>
          <p:cNvSpPr txBox="1"/>
          <p:nvPr/>
        </p:nvSpPr>
        <p:spPr>
          <a:xfrm>
            <a:off x="162092" y="1494135"/>
            <a:ext cx="4210192" cy="307777"/>
          </a:xfrm>
          <a:prstGeom prst="rect">
            <a:avLst/>
          </a:prstGeom>
          <a:noFill/>
        </p:spPr>
        <p:txBody>
          <a:bodyPr wrap="none" rtlCol="0">
            <a:spAutoFit/>
          </a:bodyPr>
          <a:lstStyle/>
          <a:p>
            <a:r>
              <a:rPr lang="es-CO" sz="1400" dirty="0" smtClean="0"/>
              <a:t>Señala un ejemplo de cada combinación según la clave.</a:t>
            </a:r>
            <a:endParaRPr lang="es-CO" sz="1400" dirty="0"/>
          </a:p>
        </p:txBody>
      </p:sp>
      <p:sp>
        <p:nvSpPr>
          <p:cNvPr id="22" name="Rectángulo 21"/>
          <p:cNvSpPr/>
          <p:nvPr/>
        </p:nvSpPr>
        <p:spPr>
          <a:xfrm>
            <a:off x="1938866" y="1843059"/>
            <a:ext cx="254001" cy="282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23"/>
          <p:cNvSpPr/>
          <p:nvPr/>
        </p:nvSpPr>
        <p:spPr>
          <a:xfrm>
            <a:off x="1938866" y="2185107"/>
            <a:ext cx="254001" cy="28207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24"/>
          <p:cNvSpPr/>
          <p:nvPr/>
        </p:nvSpPr>
        <p:spPr>
          <a:xfrm>
            <a:off x="1938866" y="2522777"/>
            <a:ext cx="254001" cy="28207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Rectángulo 26"/>
          <p:cNvSpPr/>
          <p:nvPr/>
        </p:nvSpPr>
        <p:spPr>
          <a:xfrm>
            <a:off x="2321307" y="1845093"/>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1"/>
                </a:solidFill>
                <a:latin typeface="Arial" panose="020B0604020202020204" pitchFamily="34" charset="0"/>
                <a:cs typeface="Arial" panose="020B0604020202020204" pitchFamily="34" charset="0"/>
              </a:rPr>
              <a:t>consonante - vocal</a:t>
            </a:r>
            <a:endParaRPr lang="es-CO" sz="1400" dirty="0">
              <a:solidFill>
                <a:schemeClr val="accent1"/>
              </a:solidFill>
              <a:latin typeface="Arial" panose="020B0604020202020204" pitchFamily="34" charset="0"/>
              <a:cs typeface="Arial" panose="020B0604020202020204" pitchFamily="34" charset="0"/>
            </a:endParaRPr>
          </a:p>
        </p:txBody>
      </p:sp>
      <p:sp>
        <p:nvSpPr>
          <p:cNvPr id="29" name="Rectángulo 28"/>
          <p:cNvSpPr/>
          <p:nvPr/>
        </p:nvSpPr>
        <p:spPr>
          <a:xfrm>
            <a:off x="2321307" y="2187141"/>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rgbClr val="7030A0"/>
                </a:solidFill>
                <a:latin typeface="Arial" panose="020B0604020202020204" pitchFamily="34" charset="0"/>
                <a:cs typeface="Arial" panose="020B0604020202020204" pitchFamily="34" charset="0"/>
              </a:rPr>
              <a:t>vocal - consonante</a:t>
            </a:r>
            <a:endParaRPr lang="es-CO" sz="1400" dirty="0">
              <a:solidFill>
                <a:srgbClr val="7030A0"/>
              </a:solidFill>
              <a:latin typeface="Arial" panose="020B0604020202020204" pitchFamily="34" charset="0"/>
              <a:cs typeface="Arial" panose="020B0604020202020204" pitchFamily="34" charset="0"/>
            </a:endParaRPr>
          </a:p>
        </p:txBody>
      </p:sp>
      <p:sp>
        <p:nvSpPr>
          <p:cNvPr id="31" name="Rectángulo 30"/>
          <p:cNvSpPr/>
          <p:nvPr/>
        </p:nvSpPr>
        <p:spPr>
          <a:xfrm>
            <a:off x="2321306" y="2524811"/>
            <a:ext cx="3266693"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6"/>
                </a:solidFill>
                <a:latin typeface="Arial" panose="020B0604020202020204" pitchFamily="34" charset="0"/>
                <a:cs typeface="Arial" panose="020B0604020202020204" pitchFamily="34" charset="0"/>
              </a:rPr>
              <a:t>consonante – consonante - vocal</a:t>
            </a:r>
            <a:endParaRPr lang="es-CO" sz="1400" dirty="0">
              <a:solidFill>
                <a:schemeClr val="accent6"/>
              </a:solidFill>
              <a:latin typeface="Arial" panose="020B0604020202020204" pitchFamily="34" charset="0"/>
              <a:cs typeface="Arial" panose="020B0604020202020204" pitchFamily="34" charset="0"/>
            </a:endParaRPr>
          </a:p>
        </p:txBody>
      </p:sp>
      <p:sp>
        <p:nvSpPr>
          <p:cNvPr id="33" name="CuadroTexto 32"/>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avanzar aparece una nueva oración con la instrucción y la clave.</a:t>
            </a:r>
          </a:p>
        </p:txBody>
      </p:sp>
    </p:spTree>
    <p:extLst>
      <p:ext uri="{BB962C8B-B14F-4D97-AF65-F5344CB8AC3E}">
        <p14:creationId xmlns:p14="http://schemas.microsoft.com/office/powerpoint/2010/main" val="427502428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n 35"/>
          <p:cNvPicPr>
            <a:picLocks noChangeAspect="1"/>
          </p:cNvPicPr>
          <p:nvPr/>
        </p:nvPicPr>
        <p:blipFill>
          <a:blip r:embed="rId2"/>
          <a:stretch>
            <a:fillRect/>
          </a:stretch>
        </p:blipFill>
        <p:spPr>
          <a:xfrm>
            <a:off x="56014" y="609820"/>
            <a:ext cx="7228571" cy="4000000"/>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89485"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L_G01_U02_L02_05_01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6</a:t>
            </a:r>
            <a:r>
              <a:rPr lang="es-CO" sz="1200" dirty="0" smtClean="0">
                <a:latin typeface="Arial" panose="020B0604020202020204" pitchFamily="34" charset="0"/>
                <a:cs typeface="Arial" panose="020B0604020202020204" pitchFamily="34" charset="0"/>
              </a:rPr>
              <a:t>/6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967205" cy="338554"/>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600" b="1" dirty="0" smtClean="0"/>
              <a:t>Escritura de palabras</a:t>
            </a:r>
            <a:endParaRPr lang="es-CO" sz="1600" b="1" dirty="0"/>
          </a:p>
        </p:txBody>
      </p:sp>
      <p:sp>
        <p:nvSpPr>
          <p:cNvPr id="21" name="CuadroTexto 20"/>
          <p:cNvSpPr txBox="1"/>
          <p:nvPr/>
        </p:nvSpPr>
        <p:spPr>
          <a:xfrm>
            <a:off x="203346" y="1257655"/>
            <a:ext cx="1422009"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Tarea </a:t>
            </a:r>
            <a:r>
              <a:rPr lang="es-CO" sz="1200" dirty="0" smtClean="0">
                <a:sym typeface="Wingdings 3" panose="05040102010807070707" pitchFamily="18" charset="2"/>
              </a:rPr>
              <a:t></a:t>
            </a:r>
            <a:r>
              <a:rPr lang="es-CO" sz="1200" dirty="0" smtClean="0"/>
              <a:t> Actividad 1</a:t>
            </a:r>
            <a:endParaRPr lang="es-CO" sz="1200" dirty="0"/>
          </a:p>
        </p:txBody>
      </p:sp>
      <p:sp>
        <p:nvSpPr>
          <p:cNvPr id="26" name="CuadroTexto 25"/>
          <p:cNvSpPr txBox="1"/>
          <p:nvPr/>
        </p:nvSpPr>
        <p:spPr>
          <a:xfrm>
            <a:off x="7348709" y="1289061"/>
            <a:ext cx="1752958" cy="8617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a:latin typeface="Arial" panose="020B0604020202020204" pitchFamily="34" charset="0"/>
                <a:cs typeface="Arial" panose="020B0604020202020204" pitchFamily="34" charset="0"/>
              </a:rPr>
              <a:t>Recurso </a:t>
            </a:r>
            <a:r>
              <a:rPr lang="es-CO" sz="1000" dirty="0" smtClean="0">
                <a:latin typeface="Arial" panose="020B0604020202020204" pitchFamily="34" charset="0"/>
                <a:cs typeface="Arial" panose="020B0604020202020204" pitchFamily="34" charset="0"/>
              </a:rPr>
              <a:t>interactivo.</a:t>
            </a:r>
            <a:endParaRPr lang="es-CO" sz="1000" dirty="0">
              <a:latin typeface="Arial" panose="020B0604020202020204" pitchFamily="34" charset="0"/>
              <a:cs typeface="Arial" panose="020B0604020202020204" pitchFamily="34" charset="0"/>
            </a:endParaRP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avanzar aparecen subrayadas algunas partes de la oración.</a:t>
            </a:r>
          </a:p>
        </p:txBody>
      </p:sp>
      <p:sp>
        <p:nvSpPr>
          <p:cNvPr id="32" name="CuadroTexto 31"/>
          <p:cNvSpPr txBox="1"/>
          <p:nvPr/>
        </p:nvSpPr>
        <p:spPr>
          <a:xfrm>
            <a:off x="635000" y="3027929"/>
            <a:ext cx="6249470" cy="707886"/>
          </a:xfrm>
          <a:prstGeom prst="rect">
            <a:avLst/>
          </a:prstGeom>
          <a:solidFill>
            <a:schemeClr val="accent2">
              <a:lumMod val="20000"/>
              <a:lumOff val="80000"/>
            </a:schemeClr>
          </a:solidFill>
          <a:ln>
            <a:solidFill>
              <a:schemeClr val="accent2"/>
            </a:solidFill>
          </a:ln>
        </p:spPr>
        <p:txBody>
          <a:bodyPr wrap="square" rtlCol="0">
            <a:spAutoFit/>
          </a:bodyPr>
          <a:lstStyle/>
          <a:p>
            <a:r>
              <a:rPr lang="es-CO" sz="2000" dirty="0">
                <a:latin typeface="Century Gothic" panose="020B0502020202020204" pitchFamily="34" charset="0"/>
              </a:rPr>
              <a:t>Si volamos en aeroplano esta noche, veremos las estrellas</a:t>
            </a:r>
            <a:r>
              <a:rPr lang="es-CO" sz="2000" dirty="0" smtClean="0">
                <a:latin typeface="Century Gothic" panose="020B0502020202020204" pitchFamily="34" charset="0"/>
              </a:rPr>
              <a:t>.</a:t>
            </a:r>
            <a:endParaRPr lang="es-CO" sz="2000" dirty="0">
              <a:latin typeface="Century Gothic" panose="020B0502020202020204" pitchFamily="34" charset="0"/>
            </a:endParaRPr>
          </a:p>
        </p:txBody>
      </p:sp>
      <p:sp>
        <p:nvSpPr>
          <p:cNvPr id="19" name="CuadroTexto 18"/>
          <p:cNvSpPr txBox="1"/>
          <p:nvPr/>
        </p:nvSpPr>
        <p:spPr>
          <a:xfrm>
            <a:off x="162092" y="1494135"/>
            <a:ext cx="4210192" cy="307777"/>
          </a:xfrm>
          <a:prstGeom prst="rect">
            <a:avLst/>
          </a:prstGeom>
          <a:noFill/>
        </p:spPr>
        <p:txBody>
          <a:bodyPr wrap="none" rtlCol="0">
            <a:spAutoFit/>
          </a:bodyPr>
          <a:lstStyle/>
          <a:p>
            <a:r>
              <a:rPr lang="es-CO" sz="1400" dirty="0" smtClean="0"/>
              <a:t>Señala un ejemplo de cada combinación según la clave.</a:t>
            </a:r>
            <a:endParaRPr lang="es-CO" sz="1400" dirty="0"/>
          </a:p>
        </p:txBody>
      </p:sp>
      <p:sp>
        <p:nvSpPr>
          <p:cNvPr id="22" name="Rectángulo 21"/>
          <p:cNvSpPr/>
          <p:nvPr/>
        </p:nvSpPr>
        <p:spPr>
          <a:xfrm>
            <a:off x="1938866" y="1843059"/>
            <a:ext cx="254001" cy="282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23"/>
          <p:cNvSpPr/>
          <p:nvPr/>
        </p:nvSpPr>
        <p:spPr>
          <a:xfrm>
            <a:off x="1938866" y="2185107"/>
            <a:ext cx="254001" cy="28207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24"/>
          <p:cNvSpPr/>
          <p:nvPr/>
        </p:nvSpPr>
        <p:spPr>
          <a:xfrm>
            <a:off x="1938866" y="2522777"/>
            <a:ext cx="254001" cy="282074"/>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Rectángulo 26"/>
          <p:cNvSpPr/>
          <p:nvPr/>
        </p:nvSpPr>
        <p:spPr>
          <a:xfrm>
            <a:off x="2321307" y="1845093"/>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1"/>
                </a:solidFill>
                <a:latin typeface="Arial" panose="020B0604020202020204" pitchFamily="34" charset="0"/>
                <a:cs typeface="Arial" panose="020B0604020202020204" pitchFamily="34" charset="0"/>
              </a:rPr>
              <a:t>consonante - vocal</a:t>
            </a:r>
            <a:endParaRPr lang="es-CO" sz="1400" dirty="0">
              <a:solidFill>
                <a:schemeClr val="accent1"/>
              </a:solidFill>
              <a:latin typeface="Arial" panose="020B0604020202020204" pitchFamily="34" charset="0"/>
              <a:cs typeface="Arial" panose="020B0604020202020204" pitchFamily="34" charset="0"/>
            </a:endParaRPr>
          </a:p>
        </p:txBody>
      </p:sp>
      <p:sp>
        <p:nvSpPr>
          <p:cNvPr id="29" name="Rectángulo 28"/>
          <p:cNvSpPr/>
          <p:nvPr/>
        </p:nvSpPr>
        <p:spPr>
          <a:xfrm>
            <a:off x="2321307" y="2187141"/>
            <a:ext cx="2115226"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rgbClr val="7030A0"/>
                </a:solidFill>
                <a:latin typeface="Arial" panose="020B0604020202020204" pitchFamily="34" charset="0"/>
                <a:cs typeface="Arial" panose="020B0604020202020204" pitchFamily="34" charset="0"/>
              </a:rPr>
              <a:t>vocal - consonante</a:t>
            </a:r>
            <a:endParaRPr lang="es-CO" sz="1400" dirty="0">
              <a:solidFill>
                <a:srgbClr val="7030A0"/>
              </a:solidFill>
              <a:latin typeface="Arial" panose="020B0604020202020204" pitchFamily="34" charset="0"/>
              <a:cs typeface="Arial" panose="020B0604020202020204" pitchFamily="34" charset="0"/>
            </a:endParaRPr>
          </a:p>
        </p:txBody>
      </p:sp>
      <p:sp>
        <p:nvSpPr>
          <p:cNvPr id="31" name="Rectángulo 30"/>
          <p:cNvSpPr/>
          <p:nvPr/>
        </p:nvSpPr>
        <p:spPr>
          <a:xfrm>
            <a:off x="2321306" y="2524811"/>
            <a:ext cx="3266693" cy="28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400" dirty="0" smtClean="0">
                <a:solidFill>
                  <a:schemeClr val="accent6"/>
                </a:solidFill>
                <a:latin typeface="Arial" panose="020B0604020202020204" pitchFamily="34" charset="0"/>
                <a:cs typeface="Arial" panose="020B0604020202020204" pitchFamily="34" charset="0"/>
              </a:rPr>
              <a:t>consonante – consonante - vocal</a:t>
            </a:r>
            <a:endParaRPr lang="es-CO" sz="1400" dirty="0">
              <a:solidFill>
                <a:schemeClr val="accent6"/>
              </a:solidFill>
              <a:latin typeface="Arial" panose="020B0604020202020204" pitchFamily="34" charset="0"/>
              <a:cs typeface="Arial" panose="020B0604020202020204" pitchFamily="34" charset="0"/>
            </a:endParaRPr>
          </a:p>
        </p:txBody>
      </p:sp>
      <p:cxnSp>
        <p:nvCxnSpPr>
          <p:cNvPr id="23" name="Conector recto 22"/>
          <p:cNvCxnSpPr/>
          <p:nvPr/>
        </p:nvCxnSpPr>
        <p:spPr>
          <a:xfrm flipV="1">
            <a:off x="2065866" y="3385406"/>
            <a:ext cx="293311" cy="8752"/>
          </a:xfrm>
          <a:prstGeom prst="line">
            <a:avLst/>
          </a:prstGeom>
          <a:ln w="38100">
            <a:solidFill>
              <a:srgbClr val="7030A0"/>
            </a:solidFill>
          </a:ln>
        </p:spPr>
        <p:style>
          <a:lnRef idx="1">
            <a:schemeClr val="accent5"/>
          </a:lnRef>
          <a:fillRef idx="0">
            <a:schemeClr val="accent5"/>
          </a:fillRef>
          <a:effectRef idx="0">
            <a:schemeClr val="accent5"/>
          </a:effectRef>
          <a:fontRef idx="minor">
            <a:schemeClr val="tx1"/>
          </a:fontRef>
        </p:style>
      </p:cxnSp>
      <p:cxnSp>
        <p:nvCxnSpPr>
          <p:cNvPr id="28" name="Conector recto 27"/>
          <p:cNvCxnSpPr/>
          <p:nvPr/>
        </p:nvCxnSpPr>
        <p:spPr>
          <a:xfrm>
            <a:off x="974433" y="3372706"/>
            <a:ext cx="253999" cy="8467"/>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30" name="Conector recto 29"/>
          <p:cNvCxnSpPr/>
          <p:nvPr/>
        </p:nvCxnSpPr>
        <p:spPr>
          <a:xfrm>
            <a:off x="3069611" y="3389640"/>
            <a:ext cx="253999" cy="8467"/>
          </a:xfrm>
          <a:prstGeom prst="line">
            <a:avLst/>
          </a:prstGeom>
          <a:ln w="38100">
            <a:solidFill>
              <a:schemeClr val="accent6"/>
            </a:solidFill>
          </a:ln>
        </p:spPr>
        <p:style>
          <a:lnRef idx="1">
            <a:schemeClr val="accent5"/>
          </a:lnRef>
          <a:fillRef idx="0">
            <a:schemeClr val="accent5"/>
          </a:fillRef>
          <a:effectRef idx="0">
            <a:schemeClr val="accent5"/>
          </a:effectRef>
          <a:fontRef idx="minor">
            <a:schemeClr val="tx1"/>
          </a:fontRef>
        </p:style>
      </p:cxnSp>
      <p:cxnSp>
        <p:nvCxnSpPr>
          <p:cNvPr id="33" name="Conector recto 32"/>
          <p:cNvCxnSpPr/>
          <p:nvPr/>
        </p:nvCxnSpPr>
        <p:spPr>
          <a:xfrm>
            <a:off x="5460999" y="3381173"/>
            <a:ext cx="253999" cy="8467"/>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34" name="Conector recto 33"/>
          <p:cNvCxnSpPr/>
          <p:nvPr/>
        </p:nvCxnSpPr>
        <p:spPr>
          <a:xfrm flipV="1">
            <a:off x="1111430" y="3662842"/>
            <a:ext cx="293311" cy="8752"/>
          </a:xfrm>
          <a:prstGeom prst="line">
            <a:avLst/>
          </a:prstGeom>
          <a:ln w="38100">
            <a:solidFill>
              <a:srgbClr val="7030A0"/>
            </a:solidFill>
          </a:ln>
        </p:spPr>
        <p:style>
          <a:lnRef idx="1">
            <a:schemeClr val="accent5"/>
          </a:lnRef>
          <a:fillRef idx="0">
            <a:schemeClr val="accent5"/>
          </a:fillRef>
          <a:effectRef idx="0">
            <a:schemeClr val="accent5"/>
          </a:effectRef>
          <a:fontRef idx="minor">
            <a:schemeClr val="tx1"/>
          </a:fontRef>
        </p:style>
      </p:cxnSp>
      <p:cxnSp>
        <p:nvCxnSpPr>
          <p:cNvPr id="35" name="Conector recto 34"/>
          <p:cNvCxnSpPr/>
          <p:nvPr/>
        </p:nvCxnSpPr>
        <p:spPr>
          <a:xfrm>
            <a:off x="4784020" y="3372706"/>
            <a:ext cx="253999" cy="8467"/>
          </a:xfrm>
          <a:prstGeom prst="line">
            <a:avLst/>
          </a:prstGeom>
          <a:ln w="38100">
            <a:solidFill>
              <a:schemeClr val="accent6"/>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3816268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Imagen 37"/>
          <p:cNvPicPr>
            <a:picLocks noChangeAspect="1"/>
          </p:cNvPicPr>
          <p:nvPr/>
        </p:nvPicPr>
        <p:blipFill rotWithShape="1">
          <a:blip r:embed="rId2"/>
          <a:srcRect b="9811"/>
          <a:stretch/>
        </p:blipFill>
        <p:spPr>
          <a:xfrm>
            <a:off x="39603" y="609598"/>
            <a:ext cx="7248525" cy="4047070"/>
          </a:xfrm>
          <a:prstGeom prst="rect">
            <a:avLst/>
          </a:prstGeom>
        </p:spPr>
      </p:pic>
      <p:pic>
        <p:nvPicPr>
          <p:cNvPr id="45" name="Imagen 44"/>
          <p:cNvPicPr>
            <a:picLocks noChangeAspect="1"/>
          </p:cNvPicPr>
          <p:nvPr/>
        </p:nvPicPr>
        <p:blipFill rotWithShape="1">
          <a:blip r:embed="rId3"/>
          <a:srcRect t="1963" r="5470" b="7013"/>
          <a:stretch/>
        </p:blipFill>
        <p:spPr>
          <a:xfrm>
            <a:off x="356868" y="1710267"/>
            <a:ext cx="6086266" cy="2824271"/>
          </a:xfrm>
          <a:prstGeom prst="rect">
            <a:avLst/>
          </a:prstGeom>
        </p:spPr>
      </p:pic>
      <p:pic>
        <p:nvPicPr>
          <p:cNvPr id="46" name="Imagen 4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3366801" y="2142168"/>
            <a:ext cx="1024466" cy="861554"/>
          </a:xfrm>
          <a:prstGeom prst="rect">
            <a:avLst/>
          </a:prstGeom>
        </p:spPr>
      </p:pic>
      <p:pic>
        <p:nvPicPr>
          <p:cNvPr id="48" name="Imagen 47"/>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725492" y="2291119"/>
            <a:ext cx="1024466" cy="861554"/>
          </a:xfrm>
          <a:prstGeom prst="rect">
            <a:avLst/>
          </a:prstGeom>
        </p:spPr>
      </p:pic>
      <p:pic>
        <p:nvPicPr>
          <p:cNvPr id="49" name="Imagen 48"/>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605672" y="3003722"/>
            <a:ext cx="1024466" cy="861554"/>
          </a:xfrm>
          <a:prstGeom prst="rect">
            <a:avLst/>
          </a:prstGeom>
        </p:spPr>
      </p:pic>
      <p:pic>
        <p:nvPicPr>
          <p:cNvPr id="50" name="Imagen 49"/>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4046147" y="3131948"/>
            <a:ext cx="1024466" cy="861554"/>
          </a:xfrm>
          <a:prstGeom prst="rect">
            <a:avLst/>
          </a:prstGeom>
        </p:spPr>
      </p:pic>
      <p:sp>
        <p:nvSpPr>
          <p:cNvPr id="51" name="Rectángulo 50"/>
          <p:cNvSpPr/>
          <p:nvPr/>
        </p:nvSpPr>
        <p:spPr>
          <a:xfrm rot="623127">
            <a:off x="3564684" y="2019265"/>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52" name="Rectángulo 51"/>
          <p:cNvSpPr/>
          <p:nvPr/>
        </p:nvSpPr>
        <p:spPr>
          <a:xfrm rot="623127">
            <a:off x="5089700" y="2233257"/>
            <a:ext cx="351379"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i</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3" name="Rectángulo 62"/>
          <p:cNvSpPr/>
          <p:nvPr/>
        </p:nvSpPr>
        <p:spPr>
          <a:xfrm rot="623127">
            <a:off x="2791206" y="2867962"/>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o</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4" name="Rectángulo 63"/>
          <p:cNvSpPr/>
          <p:nvPr/>
        </p:nvSpPr>
        <p:spPr>
          <a:xfrm rot="623127">
            <a:off x="4271933" y="3038202"/>
            <a:ext cx="599844"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u</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Lenguaje</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2598788"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Escritura de vocales y consonantes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7399047" y="80029"/>
            <a:ext cx="157607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L_G01_U02_L02_03_01</a:t>
            </a:r>
            <a:endParaRPr lang="es-CO" sz="10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3/6</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338733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El sonido y la grafía de las vocales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47" name="CuadroTexto 46"/>
          <p:cNvSpPr txBox="1"/>
          <p:nvPr/>
        </p:nvSpPr>
        <p:spPr>
          <a:xfrm>
            <a:off x="7348709" y="1289061"/>
            <a:ext cx="1752958" cy="332398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Recurso interactivo.</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hacer clic sobre cualquiera de las vocales se despliega un pop-up o se abre una sub pantalla que contiene el recuadro del tablero, la vocal e en mayúscula y minúscula, una serie de flechas que indican los trazos de escritura, el sonido correspondiente y el botón de cierre.</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Al cerrar vuelve al tablero con las cinco vocales.</a:t>
            </a:r>
          </a:p>
          <a:p>
            <a:endParaRPr lang="es-CO" sz="1000" dirty="0">
              <a:latin typeface="Arial" panose="020B0604020202020204" pitchFamily="34" charset="0"/>
              <a:cs typeface="Arial" panose="020B0604020202020204" pitchFamily="34" charset="0"/>
            </a:endParaRPr>
          </a:p>
          <a:p>
            <a:r>
              <a:rPr lang="es-CO" sz="1000" dirty="0" smtClean="0">
                <a:latin typeface="Arial" panose="020B0604020202020204" pitchFamily="34" charset="0"/>
                <a:cs typeface="Arial" panose="020B0604020202020204" pitchFamily="34" charset="0"/>
              </a:rPr>
              <a:t>Emplear audio </a:t>
            </a:r>
            <a:r>
              <a:rPr lang="es-CO" sz="1000" b="1" dirty="0" smtClean="0">
                <a:solidFill>
                  <a:srgbClr val="FF0000"/>
                </a:solidFill>
                <a:latin typeface="Arial" panose="020B0604020202020204" pitchFamily="34" charset="0"/>
                <a:cs typeface="Arial" panose="020B0604020202020204" pitchFamily="34" charset="0"/>
              </a:rPr>
              <a:t>SN_L_G01_U01_L01_03_01</a:t>
            </a:r>
          </a:p>
        </p:txBody>
      </p:sp>
      <p:sp>
        <p:nvSpPr>
          <p:cNvPr id="65" name="CuadroTexto 64"/>
          <p:cNvSpPr txBox="1"/>
          <p:nvPr/>
        </p:nvSpPr>
        <p:spPr>
          <a:xfrm>
            <a:off x="68435" y="5476095"/>
            <a:ext cx="9033231" cy="24622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000" dirty="0" smtClean="0">
                <a:latin typeface="Arial" panose="020B0604020202020204" pitchFamily="34" charset="0"/>
                <a:cs typeface="Arial" panose="020B0604020202020204" pitchFamily="34" charset="0"/>
              </a:rPr>
              <a:t>Narrador: e.</a:t>
            </a:r>
          </a:p>
        </p:txBody>
      </p:sp>
      <p:pic>
        <p:nvPicPr>
          <p:cNvPr id="66" name="Imagen 65"/>
          <p:cNvPicPr>
            <a:picLocks noChangeAspect="1"/>
          </p:cNvPicPr>
          <p:nvPr/>
        </p:nvPicPr>
        <p:blipFill rotWithShape="1">
          <a:blip r:embed="rId4">
            <a:duotone>
              <a:prstClr val="black"/>
              <a:srgbClr val="D9C3A5">
                <a:tint val="50000"/>
                <a:satMod val="180000"/>
              </a:srgbClr>
            </a:duotone>
          </a:blip>
          <a:srcRect l="18791" t="11940" r="16617" b="21815"/>
          <a:stretch/>
        </p:blipFill>
        <p:spPr>
          <a:xfrm>
            <a:off x="2126639" y="2018044"/>
            <a:ext cx="1024466" cy="861554"/>
          </a:xfrm>
          <a:prstGeom prst="rect">
            <a:avLst/>
          </a:prstGeom>
        </p:spPr>
      </p:pic>
      <p:sp>
        <p:nvSpPr>
          <p:cNvPr id="67" name="Rectángulo 66"/>
          <p:cNvSpPr/>
          <p:nvPr/>
        </p:nvSpPr>
        <p:spPr>
          <a:xfrm rot="623127">
            <a:off x="2318111" y="1873908"/>
            <a:ext cx="641522" cy="923330"/>
          </a:xfrm>
          <a:prstGeom prst="rect">
            <a:avLst/>
          </a:prstGeom>
          <a:noFill/>
        </p:spPr>
        <p:txBody>
          <a:bodyPr wrap="none" lIns="91440" tIns="45720" rIns="91440" bIns="45720">
            <a:spAutoFit/>
          </a:bodyPr>
          <a:lstStyle/>
          <a:p>
            <a:pPr algn="ctr"/>
            <a:r>
              <a:rPr lang="es-E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68" name="Rectángulo redondeado 67"/>
          <p:cNvSpPr/>
          <p:nvPr/>
        </p:nvSpPr>
        <p:spPr>
          <a:xfrm>
            <a:off x="1712280" y="1636620"/>
            <a:ext cx="5240521" cy="2630350"/>
          </a:xfrm>
          <a:prstGeom prst="roundRect">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69" name="Imagen 68"/>
          <p:cNvPicPr>
            <a:picLocks noChangeAspect="1"/>
          </p:cNvPicPr>
          <p:nvPr/>
        </p:nvPicPr>
        <p:blipFill rotWithShape="1">
          <a:blip r:embed="rId4"/>
          <a:srcRect l="18791" t="11940" r="16617" b="21815"/>
          <a:stretch/>
        </p:blipFill>
        <p:spPr>
          <a:xfrm rot="21057843">
            <a:off x="1900789" y="1718070"/>
            <a:ext cx="1024466" cy="861554"/>
          </a:xfrm>
          <a:prstGeom prst="rect">
            <a:avLst/>
          </a:prstGeom>
        </p:spPr>
      </p:pic>
      <p:sp>
        <p:nvSpPr>
          <p:cNvPr id="70" name="Rectángulo 69"/>
          <p:cNvSpPr/>
          <p:nvPr/>
        </p:nvSpPr>
        <p:spPr>
          <a:xfrm rot="80970">
            <a:off x="2098673" y="1573934"/>
            <a:ext cx="628698" cy="923330"/>
          </a:xfrm>
          <a:prstGeom prst="rect">
            <a:avLst/>
          </a:prstGeom>
          <a:noFill/>
        </p:spPr>
        <p:txBody>
          <a:bodyPr wrap="none" lIns="91440" tIns="45720" rIns="91440" bIns="45720">
            <a:spAutoFit/>
          </a:bodyPr>
          <a:lstStyle/>
          <a:p>
            <a:pPr algn="ctr"/>
            <a:r>
              <a:rPr lang="es-ES" sz="54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sp>
        <p:nvSpPr>
          <p:cNvPr id="71" name="Rectángulo 70"/>
          <p:cNvSpPr/>
          <p:nvPr/>
        </p:nvSpPr>
        <p:spPr>
          <a:xfrm>
            <a:off x="2910711" y="1795268"/>
            <a:ext cx="2954656" cy="2400657"/>
          </a:xfrm>
          <a:prstGeom prst="rect">
            <a:avLst/>
          </a:prstGeom>
          <a:noFill/>
        </p:spPr>
        <p:txBody>
          <a:bodyPr wrap="none" lIns="91440" tIns="45720" rIns="91440" bIns="45720">
            <a:spAutoFit/>
          </a:bodyPr>
          <a:lstStyle/>
          <a:p>
            <a:pPr algn="ctr"/>
            <a:r>
              <a:rPr lang="es-ES" sz="15000" b="1" dirty="0">
                <a:ln w="9525">
                  <a:solidFill>
                    <a:schemeClr val="bg1"/>
                  </a:solidFill>
                  <a:prstDash val="solid"/>
                </a:ln>
                <a:effectLst>
                  <a:outerShdw blurRad="12700" dist="38100" dir="2700000" algn="tl" rotWithShape="0">
                    <a:schemeClr val="bg1">
                      <a:lumMod val="50000"/>
                    </a:schemeClr>
                  </a:outerShdw>
                </a:effectLst>
                <a:latin typeface="Century Gothic" panose="020B0502020202020204" pitchFamily="34" charset="0"/>
              </a:rPr>
              <a:t>E</a:t>
            </a:r>
            <a:r>
              <a:rPr lang="es-ES" sz="150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rPr>
              <a:t> e</a:t>
            </a:r>
            <a:endParaRPr lang="es-ES" sz="15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Century Gothic" panose="020B0502020202020204" pitchFamily="34" charset="0"/>
            </a:endParaRPr>
          </a:p>
        </p:txBody>
      </p:sp>
      <p:cxnSp>
        <p:nvCxnSpPr>
          <p:cNvPr id="72" name="Conector curvado 71"/>
          <p:cNvCxnSpPr/>
          <p:nvPr/>
        </p:nvCxnSpPr>
        <p:spPr>
          <a:xfrm flipV="1">
            <a:off x="5050187" y="3153403"/>
            <a:ext cx="823061" cy="259764"/>
          </a:xfrm>
          <a:prstGeom prst="curvedConnector3">
            <a:avLst>
              <a:gd name="adj1" fmla="val 9937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Conector recto de flecha 73"/>
          <p:cNvCxnSpPr/>
          <p:nvPr/>
        </p:nvCxnSpPr>
        <p:spPr>
          <a:xfrm>
            <a:off x="3034551" y="2379133"/>
            <a:ext cx="0" cy="12644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Conector recto de flecha 75"/>
          <p:cNvCxnSpPr/>
          <p:nvPr/>
        </p:nvCxnSpPr>
        <p:spPr>
          <a:xfrm>
            <a:off x="3246016" y="2446994"/>
            <a:ext cx="645620" cy="18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7" name="Botón de acción: Sonido 76">
            <a:hlinkClick r:id="" action="ppaction://noaction" highlightClick="1">
              <a:snd r:embed="rId5" name="applause.wav"/>
            </a:hlinkClick>
          </p:cNvPr>
          <p:cNvSpPr/>
          <p:nvPr/>
        </p:nvSpPr>
        <p:spPr>
          <a:xfrm>
            <a:off x="6301357" y="3765892"/>
            <a:ext cx="406400" cy="339295"/>
          </a:xfrm>
          <a:prstGeom prst="actionButtonSound">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78" name="Imagen 77"/>
          <p:cNvPicPr>
            <a:picLocks noChangeAspect="1"/>
          </p:cNvPicPr>
          <p:nvPr/>
        </p:nvPicPr>
        <p:blipFill rotWithShape="1">
          <a:blip r:embed="rId6"/>
          <a:srcRect l="34790" t="5556" r="36963" b="57362"/>
          <a:stretch/>
        </p:blipFill>
        <p:spPr>
          <a:xfrm>
            <a:off x="6561621" y="1742120"/>
            <a:ext cx="234579" cy="223096"/>
          </a:xfrm>
          <a:prstGeom prst="roundRect">
            <a:avLst/>
          </a:prstGeom>
        </p:spPr>
      </p:pic>
      <p:cxnSp>
        <p:nvCxnSpPr>
          <p:cNvPr id="53" name="Conector recto de flecha 52"/>
          <p:cNvCxnSpPr/>
          <p:nvPr/>
        </p:nvCxnSpPr>
        <p:spPr>
          <a:xfrm>
            <a:off x="3229468" y="2970482"/>
            <a:ext cx="645620" cy="18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Conector recto de flecha 53"/>
          <p:cNvCxnSpPr/>
          <p:nvPr/>
        </p:nvCxnSpPr>
        <p:spPr>
          <a:xfrm>
            <a:off x="3213005" y="3582117"/>
            <a:ext cx="645620" cy="18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31270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4222</TotalTime>
  <Words>8115</Words>
  <Application>Microsoft Office PowerPoint</Application>
  <PresentationFormat>Presentación en pantalla (4:3)</PresentationFormat>
  <Paragraphs>2200</Paragraphs>
  <Slides>89</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89</vt:i4>
      </vt:variant>
    </vt:vector>
  </HeadingPairs>
  <TitlesOfParts>
    <vt:vector size="99" baseType="lpstr">
      <vt:lpstr>돋움</vt:lpstr>
      <vt:lpstr>맑은 고딕</vt:lpstr>
      <vt:lpstr>ＭＳ 明朝</vt:lpstr>
      <vt:lpstr>Arial</vt:lpstr>
      <vt:lpstr>Calibri</vt:lpstr>
      <vt:lpstr>Calibri Light</vt:lpstr>
      <vt:lpstr>Century Gothic</vt:lpstr>
      <vt:lpstr>Times New Roman</vt:lpstr>
      <vt:lpstr>Wingdings 3</vt:lpstr>
      <vt:lpstr>Tema de Office</vt:lpstr>
      <vt:lpstr>Escritura de vocales y consonantes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CEN_Support</dc:creator>
  <cp:lastModifiedBy>CEN_Support</cp:lastModifiedBy>
  <cp:revision>180</cp:revision>
  <dcterms:created xsi:type="dcterms:W3CDTF">2014-07-28T13:26:55Z</dcterms:created>
  <dcterms:modified xsi:type="dcterms:W3CDTF">2014-10-01T13:56:53Z</dcterms:modified>
</cp:coreProperties>
</file>